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68"/>
  </p:notesMasterIdLst>
  <p:sldIdLst>
    <p:sldId id="288" r:id="rId2"/>
    <p:sldId id="403" r:id="rId3"/>
    <p:sldId id="290" r:id="rId4"/>
    <p:sldId id="315" r:id="rId5"/>
    <p:sldId id="359" r:id="rId6"/>
    <p:sldId id="317" r:id="rId7"/>
    <p:sldId id="395" r:id="rId8"/>
    <p:sldId id="320" r:id="rId9"/>
    <p:sldId id="355" r:id="rId10"/>
    <p:sldId id="367" r:id="rId11"/>
    <p:sldId id="326" r:id="rId12"/>
    <p:sldId id="328" r:id="rId13"/>
    <p:sldId id="329" r:id="rId14"/>
    <p:sldId id="356" r:id="rId15"/>
    <p:sldId id="332" r:id="rId16"/>
    <p:sldId id="386" r:id="rId17"/>
    <p:sldId id="389" r:id="rId18"/>
    <p:sldId id="379" r:id="rId19"/>
    <p:sldId id="406" r:id="rId20"/>
    <p:sldId id="411" r:id="rId21"/>
    <p:sldId id="412" r:id="rId22"/>
    <p:sldId id="394" r:id="rId23"/>
    <p:sldId id="365" r:id="rId24"/>
    <p:sldId id="393" r:id="rId25"/>
    <p:sldId id="404" r:id="rId26"/>
    <p:sldId id="413" r:id="rId27"/>
    <p:sldId id="363" r:id="rId28"/>
    <p:sldId id="408" r:id="rId29"/>
    <p:sldId id="400" r:id="rId30"/>
    <p:sldId id="401" r:id="rId31"/>
    <p:sldId id="294" r:id="rId32"/>
    <p:sldId id="322" r:id="rId33"/>
    <p:sldId id="323" r:id="rId34"/>
    <p:sldId id="402" r:id="rId35"/>
    <p:sldId id="325" r:id="rId36"/>
    <p:sldId id="327" r:id="rId37"/>
    <p:sldId id="381" r:id="rId38"/>
    <p:sldId id="263" r:id="rId39"/>
    <p:sldId id="390" r:id="rId40"/>
    <p:sldId id="321" r:id="rId41"/>
    <p:sldId id="415" r:id="rId42"/>
    <p:sldId id="274" r:id="rId43"/>
    <p:sldId id="410" r:id="rId44"/>
    <p:sldId id="336" r:id="rId45"/>
    <p:sldId id="337" r:id="rId46"/>
    <p:sldId id="335" r:id="rId47"/>
    <p:sldId id="397" r:id="rId48"/>
    <p:sldId id="338" r:id="rId49"/>
    <p:sldId id="398" r:id="rId50"/>
    <p:sldId id="405" r:id="rId51"/>
    <p:sldId id="347" r:id="rId52"/>
    <p:sldId id="305" r:id="rId53"/>
    <p:sldId id="396" r:id="rId54"/>
    <p:sldId id="409" r:id="rId55"/>
    <p:sldId id="319" r:id="rId56"/>
    <p:sldId id="382" r:id="rId57"/>
    <p:sldId id="331" r:id="rId58"/>
    <p:sldId id="385" r:id="rId59"/>
    <p:sldId id="376" r:id="rId60"/>
    <p:sldId id="399" r:id="rId61"/>
    <p:sldId id="348" r:id="rId62"/>
    <p:sldId id="350" r:id="rId63"/>
    <p:sldId id="352" r:id="rId64"/>
    <p:sldId id="312" r:id="rId65"/>
    <p:sldId id="407" r:id="rId66"/>
    <p:sldId id="373" r:id="rId6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05" autoAdjust="0"/>
    <p:restoredTop sz="94686" autoAdjust="0"/>
  </p:normalViewPr>
  <p:slideViewPr>
    <p:cSldViewPr snapToGrid="0" showGuides="1">
      <p:cViewPr varScale="1">
        <p:scale>
          <a:sx n="81" d="100"/>
          <a:sy n="81" d="100"/>
        </p:scale>
        <p:origin x="677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7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40E10A2-AB89-4088-8496-C8A672890366}" type="datetimeFigureOut">
              <a:rPr lang="he-IL" smtClean="0"/>
              <a:t>כ"ח/אב/תש"פ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C7E24F5-8311-49EC-9197-2EEFAE06730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73101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950574F7-130F-44F5-A167-BA0BF0F79DD2}" type="slidenum">
              <a:rPr lang="he-IL" altLang="he-IL" sz="1200"/>
              <a:pPr algn="l" eaLnBrk="1" hangingPunct="1"/>
              <a:t>66</a:t>
            </a:fld>
            <a:endParaRPr lang="en-US" altLang="he-IL" sz="1200"/>
          </a:p>
        </p:txBody>
      </p:sp>
      <p:sp>
        <p:nvSpPr>
          <p:cNvPr id="118787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2F8EAD5E-D70A-4E0E-ACD2-635B83C51F02}" type="slidenum">
              <a:rPr lang="he-IL" altLang="he-IL" sz="1200"/>
              <a:pPr algn="l" eaLnBrk="1" hangingPunct="1"/>
              <a:t>66</a:t>
            </a:fld>
            <a:endParaRPr lang="en-US" altLang="he-IL" sz="1200"/>
          </a:p>
        </p:txBody>
      </p:sp>
      <p:sp>
        <p:nvSpPr>
          <p:cNvPr id="118788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55F71058-3EBA-40BA-8A4B-A1F371F7B858}" type="slidenum">
              <a:rPr lang="he-IL" altLang="he-IL" sz="1200"/>
              <a:pPr algn="l" eaLnBrk="1" hangingPunct="1"/>
              <a:t>66</a:t>
            </a:fld>
            <a:endParaRPr lang="en-US" altLang="he-IL" sz="1200"/>
          </a:p>
        </p:txBody>
      </p:sp>
      <p:sp>
        <p:nvSpPr>
          <p:cNvPr id="1187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9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e-IL" altLang="he-IL" smtClean="0"/>
              <a:t>הילד</a:t>
            </a:r>
          </a:p>
        </p:txBody>
      </p:sp>
    </p:spTree>
    <p:extLst>
      <p:ext uri="{BB962C8B-B14F-4D97-AF65-F5344CB8AC3E}">
        <p14:creationId xmlns:p14="http://schemas.microsoft.com/office/powerpoint/2010/main" val="3159930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BEB04-E8C4-4747-9673-E3AC607F6EB8}" type="datetimeFigureOut">
              <a:rPr lang="he-IL" smtClean="0"/>
              <a:t>כ"ח/אב/תש"פ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F9DDF-06AA-42B9-8EED-712E84D9F49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385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BEB04-E8C4-4747-9673-E3AC607F6EB8}" type="datetimeFigureOut">
              <a:rPr lang="he-IL" smtClean="0"/>
              <a:t>כ"ח/אב/תש"פ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F9DDF-06AA-42B9-8EED-712E84D9F49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6119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BEB04-E8C4-4747-9673-E3AC607F6EB8}" type="datetimeFigureOut">
              <a:rPr lang="he-IL" smtClean="0"/>
              <a:t>כ"ח/אב/תש"פ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F9DDF-06AA-42B9-8EED-712E84D9F49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15788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BEB04-E8C4-4747-9673-E3AC607F6EB8}" type="datetimeFigureOut">
              <a:rPr lang="he-IL" smtClean="0"/>
              <a:t>כ"ח/אב/תש"פ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F9DDF-06AA-42B9-8EED-712E84D9F49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223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BEB04-E8C4-4747-9673-E3AC607F6EB8}" type="datetimeFigureOut">
              <a:rPr lang="he-IL" smtClean="0"/>
              <a:t>כ"ח/אב/תש"פ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F9DDF-06AA-42B9-8EED-712E84D9F49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7807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BEB04-E8C4-4747-9673-E3AC607F6EB8}" type="datetimeFigureOut">
              <a:rPr lang="he-IL" smtClean="0"/>
              <a:t>כ"ח/אב/תש"פ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F9DDF-06AA-42B9-8EED-712E84D9F49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09633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BEB04-E8C4-4747-9673-E3AC607F6EB8}" type="datetimeFigureOut">
              <a:rPr lang="he-IL" smtClean="0"/>
              <a:t>כ"ח/אב/תש"פ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F9DDF-06AA-42B9-8EED-712E84D9F49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92378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BEB04-E8C4-4747-9673-E3AC607F6EB8}" type="datetimeFigureOut">
              <a:rPr lang="he-IL" smtClean="0"/>
              <a:t>כ"ח/אב/תש"פ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F9DDF-06AA-42B9-8EED-712E84D9F49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8482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BEB04-E8C4-4747-9673-E3AC607F6EB8}" type="datetimeFigureOut">
              <a:rPr lang="he-IL" smtClean="0"/>
              <a:t>כ"ח/אב/תש"פ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F9DDF-06AA-42B9-8EED-712E84D9F49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43694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BEB04-E8C4-4747-9673-E3AC607F6EB8}" type="datetimeFigureOut">
              <a:rPr lang="he-IL" smtClean="0"/>
              <a:t>כ"ח/אב/תש"פ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F9DDF-06AA-42B9-8EED-712E84D9F49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3428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BEB04-E8C4-4747-9673-E3AC607F6EB8}" type="datetimeFigureOut">
              <a:rPr lang="he-IL" smtClean="0"/>
              <a:t>כ"ח/אב/תש"פ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F9DDF-06AA-42B9-8EED-712E84D9F49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546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BEB04-E8C4-4747-9673-E3AC607F6EB8}" type="datetimeFigureOut">
              <a:rPr lang="he-IL" smtClean="0"/>
              <a:t>כ"ח/אב/תש"פ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F9DDF-06AA-42B9-8EED-712E84D9F49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9888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2493892" y="900184"/>
            <a:ext cx="7204215" cy="954107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e-IL" altLang="he-IL" sz="2800" b="1" dirty="0" smtClean="0">
                <a:solidFill>
                  <a:schemeClr val="bg1"/>
                </a:solidFill>
              </a:rPr>
              <a:t>חייו </a:t>
            </a:r>
            <a:r>
              <a:rPr lang="he-IL" altLang="he-IL" sz="2800" b="1" dirty="0">
                <a:solidFill>
                  <a:schemeClr val="bg1"/>
                </a:solidFill>
              </a:rPr>
              <a:t>ופועלו של </a:t>
            </a:r>
          </a:p>
          <a:p>
            <a:pPr algn="ctr" eaLnBrk="1" hangingPunct="1"/>
            <a:r>
              <a:rPr lang="he-IL" altLang="he-IL" sz="2800" b="1" dirty="0">
                <a:solidFill>
                  <a:schemeClr val="bg1"/>
                </a:solidFill>
              </a:rPr>
              <a:t>הראשון לציון הרב הראשי </a:t>
            </a:r>
            <a:r>
              <a:rPr lang="he-IL" altLang="he-IL" sz="2800" b="1" dirty="0" smtClean="0">
                <a:solidFill>
                  <a:schemeClr val="bg1"/>
                </a:solidFill>
              </a:rPr>
              <a:t>(הראשון) לארץ-ישראל</a:t>
            </a:r>
            <a:r>
              <a:rPr lang="he-IL" altLang="he-IL" sz="2800" dirty="0" smtClean="0">
                <a:solidFill>
                  <a:schemeClr val="bg1"/>
                </a:solidFill>
              </a:rPr>
              <a:t> </a:t>
            </a:r>
            <a:endParaRPr lang="en-US" altLang="he-IL" sz="2800" dirty="0">
              <a:solidFill>
                <a:schemeClr val="bg1"/>
              </a:solidFill>
            </a:endParaRPr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4493638" y="233497"/>
            <a:ext cx="3204723" cy="52322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e-IL" altLang="he-IL" sz="2800" b="1" dirty="0">
                <a:solidFill>
                  <a:srgbClr val="0000FF"/>
                </a:solidFill>
              </a:rPr>
              <a:t>הרב </a:t>
            </a:r>
            <a:r>
              <a:rPr lang="he-IL" altLang="he-IL" sz="2800" b="1" dirty="0" smtClean="0">
                <a:solidFill>
                  <a:srgbClr val="0000FF"/>
                </a:solidFill>
              </a:rPr>
              <a:t>יעקב מאיר </a:t>
            </a:r>
            <a:r>
              <a:rPr lang="he-IL" altLang="he-IL" sz="2800" b="1" dirty="0">
                <a:solidFill>
                  <a:srgbClr val="0000FF"/>
                </a:solidFill>
              </a:rPr>
              <a:t>זצ"ל</a:t>
            </a:r>
            <a:endParaRPr lang="en-US" altLang="he-IL" sz="2800" b="1" dirty="0">
              <a:solidFill>
                <a:srgbClr val="0000FF"/>
              </a:solidFill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3575605" y="5660522"/>
            <a:ext cx="5182829" cy="523220"/>
          </a:xfrm>
          <a:prstGeom prst="rect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28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ז</a:t>
            </a:r>
            <a:r>
              <a:rPr lang="he-IL" sz="2800" b="1" dirty="0">
                <a:latin typeface="Calibri" panose="020F0502020204030204" pitchFamily="34" charset="0"/>
                <a:ea typeface="Calibri" panose="020F0502020204030204" pitchFamily="34" charset="0"/>
              </a:rPr>
              <a:t>' </a:t>
            </a:r>
            <a:r>
              <a:rPr lang="he-IL" sz="28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באדר תרט"ז </a:t>
            </a:r>
            <a:r>
              <a:rPr lang="he-IL" sz="2800" b="1" dirty="0"/>
              <a:t>– ט' </a:t>
            </a:r>
            <a:r>
              <a:rPr lang="he-IL" sz="2800" b="1" dirty="0" smtClean="0"/>
              <a:t>בסיון תרצ"ט</a:t>
            </a:r>
            <a:r>
              <a:rPr lang="he-IL" sz="28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he-IL" sz="2800" b="1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6761" y="2930302"/>
            <a:ext cx="1798476" cy="2523963"/>
          </a:xfrm>
          <a:prstGeom prst="rect">
            <a:avLst/>
          </a:prstGeom>
        </p:spPr>
      </p:pic>
      <p:pic>
        <p:nvPicPr>
          <p:cNvPr id="10" name="Picture 11" descr="659C99E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47" y="2670393"/>
            <a:ext cx="2352553" cy="3516406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2" t="62493" r="26716" b="21187"/>
          <a:stretch/>
        </p:blipFill>
        <p:spPr>
          <a:xfrm>
            <a:off x="8359347" y="3072213"/>
            <a:ext cx="3361874" cy="207072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711900" y="6405716"/>
            <a:ext cx="6768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ערך: שמואל </a:t>
            </a:r>
            <a:r>
              <a:rPr lang="he-IL" b="1" dirty="0" err="1" smtClean="0"/>
              <a:t>כ"ץ</a:t>
            </a:r>
            <a:r>
              <a:rPr lang="he-IL" b="1" dirty="0" smtClean="0"/>
              <a:t>, רב בתי ספר בירושלים וחוקר תולדות הרבנות הראשית</a:t>
            </a:r>
            <a:endParaRPr lang="he-IL" b="1" dirty="0"/>
          </a:p>
        </p:txBody>
      </p:sp>
      <p:pic>
        <p:nvPicPr>
          <p:cNvPr id="12" name="תמונה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5" t="53461" r="52096" b="24992"/>
          <a:stretch/>
        </p:blipFill>
        <p:spPr>
          <a:xfrm>
            <a:off x="10237851" y="859618"/>
            <a:ext cx="1645656" cy="143339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3" name="Picture 4" descr="https://bidspirit-images.global.ssl.fastly.net/benamiendres/cloned-images/auction_12/lots/import_0/2494/1/a_ignore_q_80_w_1000_c_limit_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48"/>
          <a:stretch/>
        </p:blipFill>
        <p:spPr bwMode="auto">
          <a:xfrm>
            <a:off x="538600" y="401140"/>
            <a:ext cx="1415548" cy="14608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7779" y="2000627"/>
            <a:ext cx="6896440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1">
            <a:spAutoFit/>
          </a:bodyPr>
          <a:lstStyle/>
          <a:p>
            <a:r>
              <a:rPr lang="he-IL" sz="3200" b="1" dirty="0" smtClean="0">
                <a:solidFill>
                  <a:schemeClr val="bg1"/>
                </a:solidFill>
              </a:rPr>
              <a:t>מסמכים, הודעות לעיתונות, מודעות רחוב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52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r="612" b="5492"/>
          <a:stretch/>
        </p:blipFill>
        <p:spPr>
          <a:xfrm>
            <a:off x="6052027" y="1300899"/>
            <a:ext cx="6063233" cy="35727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603717" y="213535"/>
            <a:ext cx="984565" cy="40011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2000" b="1" dirty="0" smtClean="0">
                <a:solidFill>
                  <a:schemeClr val="bg1"/>
                </a:solidFill>
              </a:rPr>
              <a:t>כתב ידו</a:t>
            </a:r>
            <a:endParaRPr lang="he-IL" sz="2000" b="1" dirty="0">
              <a:solidFill>
                <a:schemeClr val="bg1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/>
          <a:srcRect l="-368" t="4043" r="5169" b="8873"/>
          <a:stretch/>
        </p:blipFill>
        <p:spPr>
          <a:xfrm>
            <a:off x="282804" y="1300899"/>
            <a:ext cx="5630454" cy="36858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9699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5" t="53461" r="52096" b="24992"/>
          <a:stretch/>
        </p:blipFill>
        <p:spPr>
          <a:xfrm>
            <a:off x="3689786" y="899168"/>
            <a:ext cx="3569556" cy="31091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892" y="899168"/>
            <a:ext cx="3206750" cy="294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46650" y="195309"/>
            <a:ext cx="1784464" cy="40011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2000" b="1" dirty="0" smtClean="0">
                <a:solidFill>
                  <a:schemeClr val="bg1"/>
                </a:solidFill>
              </a:rPr>
              <a:t>חתימה וחותמת</a:t>
            </a:r>
            <a:endParaRPr lang="he-IL" sz="2000" b="1" dirty="0">
              <a:solidFill>
                <a:schemeClr val="bg1"/>
              </a:solidFill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34" t="67494" r="1812" b="5373"/>
          <a:stretch/>
        </p:blipFill>
        <p:spPr>
          <a:xfrm>
            <a:off x="719091" y="967666"/>
            <a:ext cx="1945690" cy="31153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תמונה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3" t="61295" r="24368" b="10202"/>
          <a:stretch>
            <a:fillRect/>
          </a:stretch>
        </p:blipFill>
        <p:spPr bwMode="auto">
          <a:xfrm>
            <a:off x="5171211" y="4342845"/>
            <a:ext cx="6750050" cy="215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2189_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17" y="4342845"/>
            <a:ext cx="1204402" cy="2261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7"/>
          <a:srcRect l="16895" t="69521" r="31085"/>
          <a:stretch/>
        </p:blipFill>
        <p:spPr>
          <a:xfrm>
            <a:off x="2664781" y="4615772"/>
            <a:ext cx="2269502" cy="16131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43573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4" t="5306" r="20845" b="9126"/>
          <a:stretch/>
        </p:blipFill>
        <p:spPr>
          <a:xfrm>
            <a:off x="8366690" y="986476"/>
            <a:ext cx="3425147" cy="57172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9" t="55065" r="9582" b="7618"/>
          <a:stretch/>
        </p:blipFill>
        <p:spPr>
          <a:xfrm rot="16200000">
            <a:off x="3103946" y="1967553"/>
            <a:ext cx="5717224" cy="37550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08" t="6094" r="2157" b="57478"/>
          <a:stretch/>
        </p:blipFill>
        <p:spPr>
          <a:xfrm rot="16200000">
            <a:off x="1047205" y="-4882"/>
            <a:ext cx="1890947" cy="38736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900936" y="548281"/>
            <a:ext cx="4123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אגרת ששלח לאחר היבחרו לחכם באשי </a:t>
            </a:r>
            <a:r>
              <a:rPr lang="he-IL" sz="1600" b="1" dirty="0" smtClean="0">
                <a:solidFill>
                  <a:srgbClr val="FF0000"/>
                </a:solidFill>
              </a:rPr>
              <a:t>(תרס"ו)</a:t>
            </a:r>
            <a:endParaRPr lang="he-IL" sz="16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86084" y="98350"/>
            <a:ext cx="1019831" cy="40011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2000" b="1" dirty="0" smtClean="0">
                <a:solidFill>
                  <a:schemeClr val="bg1"/>
                </a:solidFill>
              </a:rPr>
              <a:t>מסמכים</a:t>
            </a:r>
            <a:endParaRPr lang="he-IL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934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2019" r="54253"/>
          <a:stretch/>
        </p:blipFill>
        <p:spPr>
          <a:xfrm>
            <a:off x="1422460" y="690003"/>
            <a:ext cx="3644611" cy="54779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57500" t="9219" r="1994" b="18691"/>
          <a:stretch/>
        </p:blipFill>
        <p:spPr>
          <a:xfrm>
            <a:off x="6779032" y="638877"/>
            <a:ext cx="4821887" cy="56403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61181" y="6337231"/>
            <a:ext cx="4240263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err="1" smtClean="0"/>
              <a:t>זכרון</a:t>
            </a:r>
            <a:r>
              <a:rPr lang="he-IL" sz="1600" b="1" dirty="0" smtClean="0"/>
              <a:t> מאיר: ספר יובל לרב יעקב מאיר, עמ' 24-25</a:t>
            </a:r>
            <a:endParaRPr lang="he-IL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697443" y="137059"/>
            <a:ext cx="679711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err="1" smtClean="0"/>
              <a:t>הפירמאן</a:t>
            </a:r>
            <a:r>
              <a:rPr lang="he-IL" sz="1600" b="1" dirty="0" smtClean="0"/>
              <a:t> (צו מלכותי) - אישור להיבחרו לחכם באשי </a:t>
            </a:r>
            <a:r>
              <a:rPr lang="he-IL" sz="1600" b="1" dirty="0" err="1" smtClean="0">
                <a:solidFill>
                  <a:srgbClr val="FF0000"/>
                </a:solidFill>
              </a:rPr>
              <a:t>בתרע"א</a:t>
            </a:r>
            <a:r>
              <a:rPr lang="he-IL" sz="1600" b="1" dirty="0" smtClean="0"/>
              <a:t> (נשאר בסלוניקי)  </a:t>
            </a:r>
            <a:endParaRPr lang="he-IL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542699" y="6337231"/>
            <a:ext cx="6253635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הבחירה לא מומשה כי בני קהילתו בסלוניקי לא אפשרו לו לעזוב את העיר. 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2222499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849" t="1894" r="3057"/>
          <a:stretch/>
        </p:blipFill>
        <p:spPr>
          <a:xfrm>
            <a:off x="7084381" y="656949"/>
            <a:ext cx="4536489" cy="56187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t="2380" r="6216"/>
          <a:stretch/>
        </p:blipFill>
        <p:spPr>
          <a:xfrm>
            <a:off x="1651127" y="656949"/>
            <a:ext cx="4225891" cy="564578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5" name="מחבר חץ ישר 4"/>
          <p:cNvCxnSpPr/>
          <p:nvPr/>
        </p:nvCxnSpPr>
        <p:spPr>
          <a:xfrm flipH="1" flipV="1">
            <a:off x="5787189" y="959373"/>
            <a:ext cx="2916255" cy="523782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473092" y="6474518"/>
            <a:ext cx="3615093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מאת אבישי </a:t>
            </a:r>
            <a:r>
              <a:rPr lang="he-IL" sz="1600" b="1" dirty="0" err="1" smtClean="0"/>
              <a:t>אלבוים</a:t>
            </a:r>
            <a:r>
              <a:rPr lang="he-IL" sz="1600" b="1" dirty="0" smtClean="0"/>
              <a:t>, מנהל ספרית אריאלה</a:t>
            </a:r>
            <a:endParaRPr lang="he-IL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186318" y="146614"/>
            <a:ext cx="601158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בקשה לקבלת תלמיד מסלוניקי לגימנסיה העברית ביפו, </a:t>
            </a:r>
            <a:r>
              <a:rPr lang="he-IL" sz="1600" b="1" dirty="0" smtClean="0">
                <a:solidFill>
                  <a:srgbClr val="FF0000"/>
                </a:solidFill>
              </a:rPr>
              <a:t>ב' חשון תרע"ד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478319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18" y="624393"/>
            <a:ext cx="11678364" cy="53616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318637" y="74824"/>
            <a:ext cx="555472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הבעת שמחה על חידוש הוצאת הירחון 'המאסף', </a:t>
            </a:r>
            <a:r>
              <a:rPr lang="he-IL" sz="1600" b="1" dirty="0" smtClean="0">
                <a:solidFill>
                  <a:srgbClr val="FF0000"/>
                </a:solidFill>
              </a:rPr>
              <a:t>י"ח שבט תרפ"ב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776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8" t="19167" r="8968" b="29583"/>
          <a:stretch/>
        </p:blipFill>
        <p:spPr>
          <a:xfrm>
            <a:off x="6475534" y="628237"/>
            <a:ext cx="4821826" cy="55601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475534" y="6341024"/>
            <a:ext cx="4009431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הרב משה צוריאל, אוצרות </a:t>
            </a:r>
            <a:r>
              <a:rPr lang="he-IL" sz="1600" b="1" dirty="0" err="1" smtClean="0"/>
              <a:t>הראי"ה</a:t>
            </a:r>
            <a:r>
              <a:rPr lang="he-IL" sz="1600" b="1" dirty="0" smtClean="0"/>
              <a:t>, ג, עמ' 413</a:t>
            </a:r>
            <a:endParaRPr lang="he-IL" sz="1600" b="1" dirty="0"/>
          </a:p>
        </p:txBody>
      </p:sp>
      <p:sp>
        <p:nvSpPr>
          <p:cNvPr id="4" name="מלבן 3"/>
          <p:cNvSpPr/>
          <p:nvPr/>
        </p:nvSpPr>
        <p:spPr>
          <a:xfrm>
            <a:off x="6937542" y="176440"/>
            <a:ext cx="3897809" cy="357214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e-IL" sz="16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בקשה </a:t>
            </a:r>
            <a:r>
              <a:rPr lang="he-IL" sz="1600" b="1" dirty="0">
                <a:latin typeface="Calibri" panose="020F0502020204030204" pitchFamily="34" charset="0"/>
                <a:ea typeface="Calibri" panose="020F0502020204030204" pitchFamily="34" charset="0"/>
              </a:rPr>
              <a:t>מ</a:t>
            </a:r>
            <a:r>
              <a:rPr lang="he-IL" sz="16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מלכת כוש (אתיופיה), </a:t>
            </a:r>
            <a:r>
              <a:rPr lang="he-IL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ב' אדר </a:t>
            </a:r>
            <a:r>
              <a:rPr lang="he-IL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תרפ"ג</a:t>
            </a:r>
            <a:endParaRPr lang="en-US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7" t="5048" r="5840" b="17540"/>
          <a:stretch/>
        </p:blipFill>
        <p:spPr>
          <a:xfrm>
            <a:off x="817520" y="533654"/>
            <a:ext cx="4765760" cy="585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76550" y="83481"/>
            <a:ext cx="564770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מחאה על שליחת יתומי אוקראינה לבית ספר כללי, </a:t>
            </a:r>
            <a:r>
              <a:rPr lang="he-IL" sz="1600" b="1" dirty="0" smtClean="0">
                <a:solidFill>
                  <a:srgbClr val="FF0000"/>
                </a:solidFill>
              </a:rPr>
              <a:t>ל' תשרי תרפ"ה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082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5" t="13711" r="10338" b="13927"/>
          <a:stretch/>
        </p:blipFill>
        <p:spPr>
          <a:xfrm rot="5400000">
            <a:off x="7246846" y="64810"/>
            <a:ext cx="4052652" cy="54588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5" t="14228" r="10202" b="12632"/>
          <a:stretch/>
        </p:blipFill>
        <p:spPr>
          <a:xfrm rot="5400000">
            <a:off x="894313" y="253016"/>
            <a:ext cx="4119234" cy="50158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714578" y="131975"/>
            <a:ext cx="476284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הרבנים הראשיים על 'חוקת הקהילות', </a:t>
            </a:r>
            <a:r>
              <a:rPr lang="he-IL" sz="1600" b="1" dirty="0" smtClean="0">
                <a:solidFill>
                  <a:srgbClr val="FF0000"/>
                </a:solidFill>
              </a:rPr>
              <a:t>כ"ב חשון תרפ"ח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1797959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2"/>
          <a:srcRect l="4612" t="3511" r="4119" b="4249"/>
          <a:stretch/>
        </p:blipFill>
        <p:spPr>
          <a:xfrm>
            <a:off x="4119727" y="747698"/>
            <a:ext cx="3952545" cy="59942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828853" y="87508"/>
            <a:ext cx="4534294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יום </a:t>
            </a:r>
            <a:r>
              <a:rPr lang="he-IL" sz="1600" b="1" dirty="0"/>
              <a:t>תפילה לכבוד 'יום שחרורה  של ירושלים' </a:t>
            </a:r>
          </a:p>
          <a:p>
            <a:r>
              <a:rPr lang="he-IL" sz="1600" b="1" dirty="0"/>
              <a:t>ע"י הגנרל </a:t>
            </a:r>
            <a:r>
              <a:rPr lang="he-IL" sz="1600" b="1" dirty="0" smtClean="0"/>
              <a:t>א</a:t>
            </a:r>
            <a:r>
              <a:rPr lang="he-IL" sz="1600" b="1" dirty="0"/>
              <a:t>' אלנבי </a:t>
            </a:r>
            <a:r>
              <a:rPr lang="he-IL" sz="1600" b="1" dirty="0" smtClean="0">
                <a:solidFill>
                  <a:srgbClr val="FF0000"/>
                </a:solidFill>
              </a:rPr>
              <a:t>בכ"ד </a:t>
            </a:r>
            <a:r>
              <a:rPr lang="he-IL" sz="1600" b="1" dirty="0">
                <a:solidFill>
                  <a:srgbClr val="FF0000"/>
                </a:solidFill>
              </a:rPr>
              <a:t>כסלו תרע"ח (9.11.1917</a:t>
            </a:r>
            <a:r>
              <a:rPr lang="he-IL" sz="1600" b="1" dirty="0" smtClean="0">
                <a:solidFill>
                  <a:srgbClr val="FF0000"/>
                </a:solidFill>
              </a:rPr>
              <a:t>) </a:t>
            </a:r>
            <a:endParaRPr lang="he-IL" sz="1600" b="1" dirty="0">
              <a:solidFill>
                <a:srgbClr val="FF0000"/>
              </a:solidFill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2270414" y="6259344"/>
            <a:ext cx="155843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1600" b="1" dirty="0"/>
              <a:t>ט"ו כסלו תרפ"ח</a:t>
            </a:r>
          </a:p>
        </p:txBody>
      </p:sp>
    </p:spTree>
    <p:extLst>
      <p:ext uri="{BB962C8B-B14F-4D97-AF65-F5344CB8AC3E}">
        <p14:creationId xmlns:p14="http://schemas.microsoft.com/office/powerpoint/2010/main" val="3237269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1080" y="312326"/>
            <a:ext cx="11629840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מכתב לנציב העליון: מחאה, בשם עדת הספרדים, אגודת ישראל והרב י"ח </a:t>
            </a:r>
            <a:r>
              <a:rPr lang="he-IL" sz="1600" b="1" dirty="0" err="1" smtClean="0"/>
              <a:t>זוננפלד</a:t>
            </a:r>
            <a:r>
              <a:rPr lang="he-IL" sz="1600" b="1" dirty="0" smtClean="0"/>
              <a:t>, נגד 'חוקת הקהילות', [כי היו בה סעיפים הנוגדים את דת ישראל], והבעת תודה לממשלת המנדט על שאפשרה לכל שומר תורה לצאת מ'כנסת ישראל', </a:t>
            </a:r>
            <a:r>
              <a:rPr lang="he-IL" sz="1600" b="1" dirty="0">
                <a:solidFill>
                  <a:srgbClr val="FF0000"/>
                </a:solidFill>
              </a:rPr>
              <a:t>י"ג אב </a:t>
            </a:r>
            <a:r>
              <a:rPr lang="he-IL" sz="1600" b="1" dirty="0" smtClean="0">
                <a:solidFill>
                  <a:srgbClr val="FF0000"/>
                </a:solidFill>
              </a:rPr>
              <a:t>תרפ"ח.</a:t>
            </a: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7271" t="5733" r="4820"/>
          <a:stretch/>
        </p:blipFill>
        <p:spPr>
          <a:xfrm>
            <a:off x="3474250" y="1183215"/>
            <a:ext cx="5243500" cy="53033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מלבן 2"/>
          <p:cNvSpPr/>
          <p:nvPr/>
        </p:nvSpPr>
        <p:spPr>
          <a:xfrm>
            <a:off x="998411" y="6214646"/>
            <a:ext cx="232467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1600" b="1" dirty="0"/>
              <a:t>דאר </a:t>
            </a:r>
            <a:r>
              <a:rPr lang="he-IL" sz="1600" b="1" dirty="0" smtClean="0"/>
              <a:t>היום, כ"א </a:t>
            </a:r>
            <a:r>
              <a:rPr lang="he-IL" sz="1600" b="1" dirty="0"/>
              <a:t>אב תרפ"ח</a:t>
            </a:r>
          </a:p>
        </p:txBody>
      </p:sp>
    </p:spTree>
    <p:extLst>
      <p:ext uri="{BB962C8B-B14F-4D97-AF65-F5344CB8AC3E}">
        <p14:creationId xmlns:p14="http://schemas.microsoft.com/office/powerpoint/2010/main" val="392343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5" r="17002" b="43431"/>
          <a:stretch/>
        </p:blipFill>
        <p:spPr>
          <a:xfrm>
            <a:off x="504825" y="1066553"/>
            <a:ext cx="4580878" cy="55147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9" t="11263" r="17735" b="22847"/>
          <a:stretch/>
        </p:blipFill>
        <p:spPr>
          <a:xfrm>
            <a:off x="7617688" y="1061157"/>
            <a:ext cx="3915052" cy="55201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693031" y="175600"/>
            <a:ext cx="5276748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עידוד ועד העיר ירושלים בפועלו לחזק את היישוב היהודי בעיר העתיקה שהלך והתרוקן</a:t>
            </a:r>
            <a:r>
              <a:rPr lang="he-IL" sz="1600" b="1" dirty="0"/>
              <a:t>,</a:t>
            </a:r>
            <a:r>
              <a:rPr lang="he-IL" sz="1600" b="1" dirty="0" smtClean="0"/>
              <a:t> </a:t>
            </a:r>
            <a:r>
              <a:rPr lang="he-IL" sz="1600" b="1" dirty="0">
                <a:solidFill>
                  <a:srgbClr val="FF0000"/>
                </a:solidFill>
              </a:rPr>
              <a:t>ד' שבט </a:t>
            </a:r>
            <a:r>
              <a:rPr lang="he-IL" sz="1600" b="1" dirty="0" err="1" smtClean="0">
                <a:solidFill>
                  <a:srgbClr val="FF0000"/>
                </a:solidFill>
              </a:rPr>
              <a:t>תר"ץ</a:t>
            </a:r>
            <a:endParaRPr lang="he-IL" sz="1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4631" y="498765"/>
            <a:ext cx="392126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לא לשלוח שליחים לעיר </a:t>
            </a:r>
            <a:r>
              <a:rPr lang="he-IL" sz="1600" b="1" dirty="0" err="1" smtClean="0"/>
              <a:t>ז'אבו</a:t>
            </a:r>
            <a:r>
              <a:rPr lang="he-IL" sz="1600" b="1" dirty="0" smtClean="0"/>
              <a:t>, </a:t>
            </a:r>
            <a:r>
              <a:rPr lang="he-IL" sz="1600" b="1" dirty="0" smtClean="0">
                <a:solidFill>
                  <a:srgbClr val="FF0000"/>
                </a:solidFill>
              </a:rPr>
              <a:t>ט"ז אייר </a:t>
            </a:r>
            <a:r>
              <a:rPr lang="he-IL" sz="1600" b="1" dirty="0" err="1" smtClean="0">
                <a:solidFill>
                  <a:srgbClr val="FF0000"/>
                </a:solidFill>
              </a:rPr>
              <a:t>תר"ץ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159221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8" t="18957" r="6216" b="12661"/>
          <a:stretch/>
        </p:blipFill>
        <p:spPr>
          <a:xfrm rot="10800000">
            <a:off x="7008337" y="1233625"/>
            <a:ext cx="4835121" cy="53976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60021" y="217972"/>
            <a:ext cx="11271958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he-IL" altLang="he-IL" sz="1600" b="1" dirty="0" smtClean="0"/>
              <a:t>פנייה ליהודי אירופה לסייע לנציג חברת '</a:t>
            </a:r>
            <a:r>
              <a:rPr lang="he-IL" altLang="he-IL" sz="1600" b="1" dirty="0" err="1" smtClean="0"/>
              <a:t>התאכרות</a:t>
            </a:r>
            <a:r>
              <a:rPr lang="he-IL" altLang="he-IL" sz="1600" b="1" dirty="0" smtClean="0"/>
              <a:t> בני הישיבות' במכירת מניות החברה, שסייעה לבחורי הישיבות להתיישב בארץ ולשלב תורה ועבודה</a:t>
            </a:r>
            <a:r>
              <a:rPr lang="he-IL" altLang="he-IL" sz="1600" b="1" dirty="0"/>
              <a:t>,</a:t>
            </a:r>
            <a:r>
              <a:rPr lang="he-IL" altLang="he-IL" sz="1600" b="1" dirty="0" smtClean="0"/>
              <a:t> </a:t>
            </a:r>
            <a:r>
              <a:rPr lang="he-IL" altLang="he-IL" sz="1600" b="1" dirty="0">
                <a:solidFill>
                  <a:srgbClr val="FF0000"/>
                </a:solidFill>
              </a:rPr>
              <a:t>י"ג אלול </a:t>
            </a:r>
            <a:r>
              <a:rPr lang="he-IL" altLang="he-IL" sz="1600" b="1" dirty="0" smtClean="0">
                <a:solidFill>
                  <a:srgbClr val="FF0000"/>
                </a:solidFill>
              </a:rPr>
              <a:t>תרצ"א</a:t>
            </a:r>
            <a:endParaRPr lang="en-US" altLang="he-IL" sz="1600" b="1" dirty="0">
              <a:solidFill>
                <a:srgbClr val="FF0000"/>
              </a:solidFill>
            </a:endParaRPr>
          </a:p>
        </p:txBody>
      </p:sp>
      <p:pic>
        <p:nvPicPr>
          <p:cNvPr id="6" name="Picture 4" descr="1463E37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32110" y="1233625"/>
            <a:ext cx="3927507" cy="540409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68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9" r="16235" b="47606"/>
          <a:stretch/>
        </p:blipFill>
        <p:spPr>
          <a:xfrm>
            <a:off x="257853" y="573401"/>
            <a:ext cx="5525982" cy="60065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" t="5654" r="5169" b="-1835"/>
          <a:stretch/>
        </p:blipFill>
        <p:spPr>
          <a:xfrm>
            <a:off x="6842556" y="573402"/>
            <a:ext cx="4269025" cy="61537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373630" y="86528"/>
            <a:ext cx="520687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קריאה לסייע 'לקרן ארץ ישראל של המזרחי', </a:t>
            </a:r>
            <a:r>
              <a:rPr lang="he-IL" sz="1600" b="1" dirty="0" smtClean="0">
                <a:solidFill>
                  <a:srgbClr val="FF0000"/>
                </a:solidFill>
              </a:rPr>
              <a:t>י"ח אלול תרצ"א</a:t>
            </a:r>
            <a:endParaRPr lang="he-IL" sz="1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8035" y="94322"/>
            <a:ext cx="394851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על תמיכה ביתומים ואלמנות, </a:t>
            </a:r>
            <a:r>
              <a:rPr lang="he-IL" sz="1600" b="1" dirty="0" smtClean="0">
                <a:solidFill>
                  <a:srgbClr val="FF0000"/>
                </a:solidFill>
              </a:rPr>
              <a:t>י"ט אלול תרצ"א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157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5" t="5143" r="5657" b="24992"/>
          <a:stretch/>
        </p:blipFill>
        <p:spPr>
          <a:xfrm>
            <a:off x="3431445" y="618319"/>
            <a:ext cx="5329110" cy="60935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431445" y="165813"/>
            <a:ext cx="537999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הודעה על אי השתתפות באסיפת הועד הלאומי, </a:t>
            </a:r>
            <a:r>
              <a:rPr lang="he-IL" sz="1600" b="1" dirty="0" smtClean="0">
                <a:solidFill>
                  <a:srgbClr val="FF0000"/>
                </a:solidFill>
              </a:rPr>
              <a:t>כ"ג ניסן תרצ"ג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00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1" t="1553" r="6938" b="38322"/>
          <a:stretch/>
        </p:blipFill>
        <p:spPr>
          <a:xfrm>
            <a:off x="6507332" y="506026"/>
            <a:ext cx="5344622" cy="54798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7" t="2928" r="4925" b="32865"/>
          <a:stretch/>
        </p:blipFill>
        <p:spPr>
          <a:xfrm>
            <a:off x="711392" y="506026"/>
            <a:ext cx="5236645" cy="53887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87010" y="5985887"/>
            <a:ext cx="5908990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הוקרא באוניברסיטה העברית על הר הצופים </a:t>
            </a:r>
            <a:r>
              <a:rPr lang="he-IL" sz="1600" b="1" dirty="0" smtClean="0">
                <a:solidFill>
                  <a:srgbClr val="FF0000"/>
                </a:solidFill>
              </a:rPr>
              <a:t>בראש </a:t>
            </a:r>
            <a:r>
              <a:rPr lang="he-IL" sz="1600" b="1" dirty="0">
                <a:solidFill>
                  <a:srgbClr val="FF0000"/>
                </a:solidFill>
              </a:rPr>
              <a:t>חודש ניסן </a:t>
            </a:r>
            <a:r>
              <a:rPr lang="he-IL" sz="1600" b="1" dirty="0" smtClean="0">
                <a:solidFill>
                  <a:srgbClr val="FF0000"/>
                </a:solidFill>
              </a:rPr>
              <a:t>תרצ"ה </a:t>
            </a:r>
            <a:endParaRPr lang="he-IL" sz="1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860" y="62645"/>
            <a:ext cx="618470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הכרזה על חודש ניסן ללימוד תורת הרמב"ם, 800 שנה להולדתו, </a:t>
            </a:r>
            <a:r>
              <a:rPr lang="he-IL" sz="1600" b="1" dirty="0" smtClean="0">
                <a:solidFill>
                  <a:srgbClr val="FF0000"/>
                </a:solidFill>
              </a:rPr>
              <a:t>תרצ"ה</a:t>
            </a:r>
            <a:endParaRPr lang="he-IL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419813" y="67982"/>
            <a:ext cx="567495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חזית מאוחדת של כל הזרמים ב'אסיפת הנבחרים', </a:t>
            </a:r>
            <a:r>
              <a:rPr lang="he-IL" sz="1600" b="1" dirty="0" smtClean="0">
                <a:solidFill>
                  <a:srgbClr val="FF0000"/>
                </a:solidFill>
              </a:rPr>
              <a:t>כ"ה אייר תרצ"ד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48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" t="1326" r="2378" b="-957"/>
          <a:stretch/>
        </p:blipFill>
        <p:spPr>
          <a:xfrm>
            <a:off x="7225577" y="618629"/>
            <a:ext cx="3950563" cy="60013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936983" y="122850"/>
            <a:ext cx="579998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הסכמה להעלאת גיל הנישואין מ-14 שנה ל-15 שנה, </a:t>
            </a:r>
            <a:r>
              <a:rPr lang="he-IL" sz="1600" b="1" dirty="0" smtClean="0">
                <a:solidFill>
                  <a:srgbClr val="FF0000"/>
                </a:solidFill>
              </a:rPr>
              <a:t>כ"ב סיון תרצ"ה</a:t>
            </a:r>
            <a:endParaRPr lang="he-IL" sz="1600" b="1" dirty="0">
              <a:solidFill>
                <a:srgbClr val="FF0000"/>
              </a:solidFill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" t="1" r="8585" b="413"/>
          <a:stretch/>
        </p:blipFill>
        <p:spPr>
          <a:xfrm>
            <a:off x="1132117" y="479344"/>
            <a:ext cx="3788226" cy="61405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918382" y="70207"/>
            <a:ext cx="430278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נגד אגודת ישראל ופירוד הקהילות</a:t>
            </a:r>
            <a:r>
              <a:rPr lang="he-IL" sz="1600" b="1" dirty="0" smtClean="0">
                <a:solidFill>
                  <a:srgbClr val="FF0000"/>
                </a:solidFill>
              </a:rPr>
              <a:t>, ו' תמוז תרצ"ה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901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6" t="1553" r="8402" b="2524"/>
          <a:stretch/>
        </p:blipFill>
        <p:spPr>
          <a:xfrm>
            <a:off x="7602463" y="914505"/>
            <a:ext cx="3737984" cy="58068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7" t="8413" b="26991"/>
          <a:stretch/>
        </p:blipFill>
        <p:spPr>
          <a:xfrm>
            <a:off x="173802" y="914505"/>
            <a:ext cx="5922198" cy="58068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583386" y="173139"/>
            <a:ext cx="9025228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pPr algn="just"/>
            <a:r>
              <a:rPr lang="he-IL" sz="1600" b="1" dirty="0" smtClean="0"/>
              <a:t>קריאת הרבנים הראשיים לגבאי בתי הכנסת, לשאת תפילה מיוחדת בשבת פרשת 'קדושים' במלאת 25 שנה </a:t>
            </a:r>
          </a:p>
          <a:p>
            <a:pPr algn="just"/>
            <a:r>
              <a:rPr lang="he-IL" sz="1600" b="1" dirty="0" smtClean="0"/>
              <a:t>למלכותו של מלך מבריטניה ג'ורג' החמישי, </a:t>
            </a:r>
            <a:r>
              <a:rPr lang="he-IL" sz="1600" b="1" dirty="0" smtClean="0">
                <a:solidFill>
                  <a:srgbClr val="FF00FF"/>
                </a:solidFill>
              </a:rPr>
              <a:t> </a:t>
            </a:r>
            <a:r>
              <a:rPr lang="he-IL" sz="1600" b="1" dirty="0">
                <a:solidFill>
                  <a:srgbClr val="FF0000"/>
                </a:solidFill>
              </a:rPr>
              <a:t>א' אייר </a:t>
            </a:r>
            <a:r>
              <a:rPr lang="he-IL" sz="1600" b="1" dirty="0" smtClean="0">
                <a:solidFill>
                  <a:srgbClr val="FF0000"/>
                </a:solidFill>
              </a:rPr>
              <a:t>תרצ"ה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116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766" y="480746"/>
            <a:ext cx="4273806" cy="61243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72240" y="5310"/>
            <a:ext cx="277832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על סידור גיטין, </a:t>
            </a:r>
            <a:r>
              <a:rPr lang="he-IL" sz="1600" b="1" dirty="0" smtClean="0">
                <a:solidFill>
                  <a:srgbClr val="FF0000"/>
                </a:solidFill>
              </a:rPr>
              <a:t>ט"ז אייר תרצ"ז</a:t>
            </a:r>
            <a:endParaRPr lang="he-IL" sz="1600" b="1" dirty="0">
              <a:solidFill>
                <a:srgbClr val="FF0000"/>
              </a:solidFill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5" t="1812" r="1631" b="7444"/>
          <a:stretch/>
        </p:blipFill>
        <p:spPr>
          <a:xfrm>
            <a:off x="6884415" y="580022"/>
            <a:ext cx="4434569" cy="61193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906573" y="142171"/>
            <a:ext cx="592181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בקשה לשחרר את היהודים העובדים ברכבת בחג הפסח, </a:t>
            </a:r>
            <a:r>
              <a:rPr lang="he-IL" sz="1600" b="1" dirty="0" smtClean="0">
                <a:solidFill>
                  <a:srgbClr val="FF0000"/>
                </a:solidFill>
              </a:rPr>
              <a:t>ז' ניסן תרצ"ו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1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8" t="6875" r="6419" b="13095"/>
          <a:stretch/>
        </p:blipFill>
        <p:spPr>
          <a:xfrm>
            <a:off x="6655324" y="624098"/>
            <a:ext cx="4722829" cy="61127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9" t="7148" r="5441" b="2598"/>
          <a:stretch/>
        </p:blipFill>
        <p:spPr>
          <a:xfrm>
            <a:off x="1404593" y="624098"/>
            <a:ext cx="3949831" cy="60595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59404" y="156678"/>
            <a:ext cx="1040541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הבעת תודה לארכיהגמון </a:t>
            </a:r>
            <a:r>
              <a:rPr lang="he-IL" sz="1600" b="1" dirty="0" err="1" smtClean="0"/>
              <a:t>מקנטרבורי</a:t>
            </a:r>
            <a:r>
              <a:rPr lang="he-IL" sz="1600" b="1" dirty="0" smtClean="0"/>
              <a:t> על התנגדותו בבית הלורדים להוצאת ירושלים מהמדינה היהודית המוצעת, </a:t>
            </a:r>
            <a:r>
              <a:rPr lang="he-IL" sz="1600" b="1" dirty="0" smtClean="0">
                <a:solidFill>
                  <a:srgbClr val="FF0000"/>
                </a:solidFill>
              </a:rPr>
              <a:t>כ"א אב תרצ"ז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01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" t="1100" b="1580"/>
          <a:stretch/>
        </p:blipFill>
        <p:spPr>
          <a:xfrm>
            <a:off x="6570484" y="631289"/>
            <a:ext cx="4298622" cy="61442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012674" y="142129"/>
            <a:ext cx="490390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קריאה לרבני ארה"ב לקנות תוצרת הארץ, </a:t>
            </a:r>
            <a:r>
              <a:rPr lang="he-IL" sz="1600" b="1" dirty="0" smtClean="0">
                <a:solidFill>
                  <a:srgbClr val="FF0000"/>
                </a:solidFill>
              </a:rPr>
              <a:t>ט חשון </a:t>
            </a:r>
            <a:r>
              <a:rPr lang="he-IL" sz="1600" b="1" dirty="0" err="1" smtClean="0">
                <a:solidFill>
                  <a:srgbClr val="FF0000"/>
                </a:solidFill>
              </a:rPr>
              <a:t>תרח"ץ</a:t>
            </a:r>
            <a:endParaRPr lang="he-IL" sz="1600" b="1" dirty="0">
              <a:solidFill>
                <a:srgbClr val="FF0000"/>
              </a:solidFill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0" t="3553" r="-732" b="2505"/>
          <a:stretch/>
        </p:blipFill>
        <p:spPr>
          <a:xfrm>
            <a:off x="565349" y="559154"/>
            <a:ext cx="4176333" cy="60423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92307" y="142129"/>
            <a:ext cx="544732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על ביטול הנטיעות בבתי הספר בשנת השמיטה, </a:t>
            </a:r>
            <a:r>
              <a:rPr lang="he-IL" sz="1600" b="1" dirty="0" smtClean="0">
                <a:solidFill>
                  <a:srgbClr val="FF0000"/>
                </a:solidFill>
              </a:rPr>
              <a:t>י"ג טבת </a:t>
            </a:r>
            <a:r>
              <a:rPr lang="he-IL" sz="1600" b="1" dirty="0" err="1" smtClean="0">
                <a:solidFill>
                  <a:srgbClr val="FF0000"/>
                </a:solidFill>
              </a:rPr>
              <a:t>תרח"ץ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365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3669" t="3937" r="13740"/>
          <a:stretch/>
        </p:blipFill>
        <p:spPr>
          <a:xfrm>
            <a:off x="1232831" y="676075"/>
            <a:ext cx="4415704" cy="59534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281634" y="169122"/>
            <a:ext cx="436690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בית דין משותף עם הועד הלאומי, </a:t>
            </a:r>
            <a:r>
              <a:rPr lang="he-IL" sz="1600" b="1" dirty="0" smtClean="0">
                <a:solidFill>
                  <a:srgbClr val="FF0000"/>
                </a:solidFill>
              </a:rPr>
              <a:t>י"ט טבת </a:t>
            </a:r>
            <a:r>
              <a:rPr lang="he-IL" sz="1600" b="1" dirty="0" err="1" smtClean="0">
                <a:solidFill>
                  <a:srgbClr val="FF0000"/>
                </a:solidFill>
              </a:rPr>
              <a:t>תרח"ץ</a:t>
            </a:r>
            <a:endParaRPr lang="he-IL" sz="1600" b="1" dirty="0">
              <a:solidFill>
                <a:srgbClr val="FF0000"/>
              </a:solidFill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4" t="2025" r="2129" b="4076"/>
          <a:stretch/>
        </p:blipFill>
        <p:spPr>
          <a:xfrm>
            <a:off x="7136091" y="645195"/>
            <a:ext cx="4053527" cy="59842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989478" y="169122"/>
            <a:ext cx="573746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להימנע מעריכת נשף בחגי הנוצרים החלים בשבת, </a:t>
            </a:r>
            <a:r>
              <a:rPr lang="he-IL" sz="1600" b="1" dirty="0" smtClean="0">
                <a:solidFill>
                  <a:srgbClr val="FF0000"/>
                </a:solidFill>
              </a:rPr>
              <a:t>ט"ז טבת </a:t>
            </a:r>
            <a:r>
              <a:rPr lang="he-IL" sz="1600" b="1" dirty="0" err="1" smtClean="0">
                <a:solidFill>
                  <a:srgbClr val="FF0000"/>
                </a:solidFill>
              </a:rPr>
              <a:t>תרח"ץ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98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2" t="8413" r="5109" b="22331"/>
          <a:stretch/>
        </p:blipFill>
        <p:spPr>
          <a:xfrm>
            <a:off x="6181678" y="507184"/>
            <a:ext cx="5553644" cy="59903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170977" y="90520"/>
            <a:ext cx="556434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ברכה לחנוכת בית הכנסת של האנוסים בפורטוגל, </a:t>
            </a:r>
            <a:r>
              <a:rPr lang="he-IL" sz="1600" b="1" dirty="0" smtClean="0">
                <a:solidFill>
                  <a:srgbClr val="FF0000"/>
                </a:solidFill>
              </a:rPr>
              <a:t>ח' שבט </a:t>
            </a:r>
            <a:r>
              <a:rPr lang="he-IL" sz="1600" b="1" dirty="0" err="1" smtClean="0">
                <a:solidFill>
                  <a:srgbClr val="FF0000"/>
                </a:solidFill>
              </a:rPr>
              <a:t>תרח"ץ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084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0" t="17217" b="10421"/>
          <a:stretch/>
        </p:blipFill>
        <p:spPr>
          <a:xfrm>
            <a:off x="213991" y="575014"/>
            <a:ext cx="5047134" cy="61211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955660" y="87953"/>
            <a:ext cx="356379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ברכה ל'אסיפת הנבחרים', </a:t>
            </a:r>
            <a:r>
              <a:rPr lang="he-IL" sz="1600" b="1" dirty="0" smtClean="0">
                <a:solidFill>
                  <a:srgbClr val="FF0000"/>
                </a:solidFill>
              </a:rPr>
              <a:t>א' אייר </a:t>
            </a:r>
            <a:r>
              <a:rPr lang="he-IL" sz="1600" b="1" dirty="0" err="1" smtClean="0">
                <a:solidFill>
                  <a:srgbClr val="FF0000"/>
                </a:solidFill>
              </a:rPr>
              <a:t>תרח"ץ</a:t>
            </a:r>
            <a:endParaRPr lang="he-IL" sz="1600" b="1" dirty="0">
              <a:solidFill>
                <a:srgbClr val="FF0000"/>
              </a:solidFill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2" t="4679" r="6283" b="6344"/>
          <a:stretch/>
        </p:blipFill>
        <p:spPr>
          <a:xfrm>
            <a:off x="7208851" y="588669"/>
            <a:ext cx="4178729" cy="60952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095105" y="90520"/>
            <a:ext cx="597150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אזהרה לא לפתוח את הראינוע והתיאטרון בשבת וחגים, </a:t>
            </a:r>
            <a:r>
              <a:rPr lang="he-IL" sz="1600" b="1" dirty="0" smtClean="0">
                <a:solidFill>
                  <a:srgbClr val="FF0000"/>
                </a:solidFill>
              </a:rPr>
              <a:t>א' אייר </a:t>
            </a:r>
            <a:r>
              <a:rPr lang="he-IL" sz="1600" b="1" dirty="0" err="1" smtClean="0">
                <a:solidFill>
                  <a:srgbClr val="FF0000"/>
                </a:solidFill>
              </a:rPr>
              <a:t>תרח"ץ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9904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8" t="6929" r="12646" b="47435"/>
          <a:stretch/>
        </p:blipFill>
        <p:spPr>
          <a:xfrm rot="5400000">
            <a:off x="6094562" y="822618"/>
            <a:ext cx="5969525" cy="55827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709123" y="146926"/>
            <a:ext cx="474040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חיזוק ההסכמה שלא לגייר בארגנטינה, </a:t>
            </a:r>
            <a:r>
              <a:rPr lang="he-IL" sz="1600" b="1" dirty="0" smtClean="0">
                <a:solidFill>
                  <a:srgbClr val="FF0000"/>
                </a:solidFill>
              </a:rPr>
              <a:t>כ"ד אייר </a:t>
            </a:r>
            <a:r>
              <a:rPr lang="he-IL" sz="1600" b="1" dirty="0" err="1" smtClean="0">
                <a:solidFill>
                  <a:srgbClr val="FF0000"/>
                </a:solidFill>
              </a:rPr>
              <a:t>תרח"ץ</a:t>
            </a:r>
            <a:endParaRPr lang="he-IL" sz="1600" b="1" dirty="0">
              <a:solidFill>
                <a:srgbClr val="FF0000"/>
              </a:solidFill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5" t="1988" r="3885"/>
          <a:stretch/>
        </p:blipFill>
        <p:spPr>
          <a:xfrm>
            <a:off x="1093509" y="485480"/>
            <a:ext cx="3821979" cy="62362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94847" y="73096"/>
            <a:ext cx="626966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קריאה לרבנים לקיים אזכרה לחללי תרצ"ח ביום הכיפורים, </a:t>
            </a:r>
            <a:r>
              <a:rPr lang="he-IL" sz="1600" b="1" dirty="0" smtClean="0">
                <a:solidFill>
                  <a:srgbClr val="FF0000"/>
                </a:solidFill>
              </a:rPr>
              <a:t>ג' תשרי תרצ"ט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429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6" t="21763" r="6207" b="10518"/>
          <a:stretch/>
        </p:blipFill>
        <p:spPr>
          <a:xfrm>
            <a:off x="6633529" y="544398"/>
            <a:ext cx="5033511" cy="60952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235527" y="102149"/>
            <a:ext cx="554671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זיכרונות על החיים בתל-אביב בשנותיה הראשונות, </a:t>
            </a:r>
            <a:r>
              <a:rPr lang="he-IL" sz="1600" b="1" dirty="0" smtClean="0">
                <a:solidFill>
                  <a:srgbClr val="FF0000"/>
                </a:solidFill>
              </a:rPr>
              <a:t>י' טבת תרצ"ט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72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7036" y="3654178"/>
            <a:ext cx="515237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מאי 1918 קיבל ממשלת צרפת אות הכבוד של</a:t>
            </a:r>
          </a:p>
          <a:p>
            <a:r>
              <a:rPr lang="he-IL" sz="1600" b="1" dirty="0" smtClean="0"/>
              <a:t> 'צלב אביר לגיון הכבוד' על עזרתו במלחמת העולם הראשונה</a:t>
            </a:r>
            <a:endParaRPr lang="he-IL" sz="1600" b="1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8" b="3728"/>
          <a:stretch/>
        </p:blipFill>
        <p:spPr>
          <a:xfrm rot="5400000">
            <a:off x="1323243" y="-121937"/>
            <a:ext cx="3121472" cy="44307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2" t="62493" r="26716" b="21187"/>
          <a:stretch/>
        </p:blipFill>
        <p:spPr>
          <a:xfrm>
            <a:off x="6876484" y="629886"/>
            <a:ext cx="5113539" cy="31496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439409" y="65473"/>
            <a:ext cx="125547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אותות כבוד</a:t>
            </a:r>
            <a:endParaRPr lang="he-IL" b="1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394" y="4119512"/>
            <a:ext cx="1960103" cy="2445549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182" y="4394400"/>
            <a:ext cx="6362700" cy="23812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761615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7" t="24207" r="16681" b="32687"/>
          <a:stretch/>
        </p:blipFill>
        <p:spPr>
          <a:xfrm>
            <a:off x="2864269" y="867851"/>
            <a:ext cx="6208588" cy="573091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130831" y="152789"/>
            <a:ext cx="1930337" cy="40011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2000" b="1" dirty="0" smtClean="0">
                <a:solidFill>
                  <a:schemeClr val="bg1"/>
                </a:solidFill>
              </a:rPr>
              <a:t>הודעות לעיתונות</a:t>
            </a:r>
            <a:endParaRPr lang="he-IL" sz="20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0564" y="6241354"/>
            <a:ext cx="116410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אדר תרפ"ב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7112860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93" t="34016" r="6665" b="31377"/>
          <a:stretch/>
        </p:blipFill>
        <p:spPr>
          <a:xfrm>
            <a:off x="6402916" y="1285974"/>
            <a:ext cx="5572995" cy="52790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1" t="43180" r="11725" b="30408"/>
          <a:stretch/>
        </p:blipFill>
        <p:spPr>
          <a:xfrm rot="10800000">
            <a:off x="240107" y="1285974"/>
            <a:ext cx="5855892" cy="40840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494164" y="431277"/>
            <a:ext cx="520366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על 'היתר המכירה' לקראת שנת השמיטה תרפ"ד, </a:t>
            </a:r>
            <a:r>
              <a:rPr lang="he-IL" sz="1600" b="1" dirty="0" smtClean="0">
                <a:solidFill>
                  <a:srgbClr val="FF0000"/>
                </a:solidFill>
              </a:rPr>
              <a:t>ניסן תרפ"ג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28436831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23699"/>
            <a:ext cx="5665333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אגרות הראיה, ו, ירושלים תש"פ, אגרת </a:t>
            </a:r>
            <a:r>
              <a:rPr lang="he-IL" sz="1600" b="1" dirty="0" err="1" smtClean="0"/>
              <a:t>רנ</a:t>
            </a:r>
            <a:r>
              <a:rPr lang="he-IL" sz="1600" b="1" dirty="0" smtClean="0"/>
              <a:t> (בעריכת הרב זאב נוימן)</a:t>
            </a:r>
            <a:endParaRPr lang="he-IL" sz="1600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9" t="9348" r="10096" b="76074"/>
          <a:stretch/>
        </p:blipFill>
        <p:spPr>
          <a:xfrm>
            <a:off x="189393" y="188536"/>
            <a:ext cx="6476214" cy="25684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1" t="59621" r="10462" b="34113"/>
          <a:stretch/>
        </p:blipFill>
        <p:spPr>
          <a:xfrm>
            <a:off x="121646" y="2757034"/>
            <a:ext cx="6618519" cy="1140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1" t="10255" r="11725" b="56510"/>
          <a:stretch/>
        </p:blipFill>
        <p:spPr>
          <a:xfrm rot="10800000">
            <a:off x="6882469" y="188536"/>
            <a:ext cx="5119421" cy="44926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583304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3156" y="1262848"/>
            <a:ext cx="5429632" cy="19234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343" y="1262848"/>
            <a:ext cx="4971494" cy="52415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948833" y="651700"/>
            <a:ext cx="831800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'קול קורא' לקהילות הספרדיות בארצות המזרח לתמוך ולהירשם לתנועת המזרחי, </a:t>
            </a:r>
            <a:r>
              <a:rPr lang="he-IL" sz="1600" b="1" dirty="0" smtClean="0">
                <a:solidFill>
                  <a:srgbClr val="FF0000"/>
                </a:solidFill>
              </a:rPr>
              <a:t>א' אדר ב' תרפ"ד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22024767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0" t="64593" r="10084" b="1758"/>
          <a:stretch/>
        </p:blipFill>
        <p:spPr>
          <a:xfrm rot="16200000">
            <a:off x="3009111" y="1276358"/>
            <a:ext cx="6173777" cy="47418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397860" y="129552"/>
            <a:ext cx="539627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קריאה </a:t>
            </a:r>
            <a:r>
              <a:rPr lang="he-IL" sz="1600" b="1" dirty="0"/>
              <a:t>ליהודי פולין לתמוך ולסייע ל'קרן היסוד</a:t>
            </a:r>
            <a:r>
              <a:rPr lang="he-IL" sz="1600" b="1" dirty="0" smtClean="0"/>
              <a:t>', </a:t>
            </a:r>
            <a:r>
              <a:rPr lang="he-IL" sz="1600" b="1" dirty="0">
                <a:solidFill>
                  <a:srgbClr val="FF0000"/>
                </a:solidFill>
              </a:rPr>
              <a:t>כ"א כסלו </a:t>
            </a:r>
            <a:r>
              <a:rPr lang="he-IL" sz="1600" b="1" dirty="0" smtClean="0">
                <a:solidFill>
                  <a:srgbClr val="FF0000"/>
                </a:solidFill>
              </a:rPr>
              <a:t>תרפ"ו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960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2" t="1683" r="23223" b="28206"/>
          <a:stretch/>
        </p:blipFill>
        <p:spPr>
          <a:xfrm>
            <a:off x="926749" y="894931"/>
            <a:ext cx="4165577" cy="58297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763470" y="92357"/>
            <a:ext cx="466505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קריאה </a:t>
            </a:r>
            <a:r>
              <a:rPr lang="he-IL" sz="1600" b="1" dirty="0"/>
              <a:t>לציבור לתמוך </a:t>
            </a:r>
            <a:r>
              <a:rPr lang="he-IL" sz="1600" b="1" dirty="0" smtClean="0"/>
              <a:t>במפעלים של 'קרן </a:t>
            </a:r>
            <a:r>
              <a:rPr lang="he-IL" sz="1600" b="1" dirty="0"/>
              <a:t>קימת </a:t>
            </a:r>
            <a:r>
              <a:rPr lang="he-IL" sz="1600" b="1" dirty="0" smtClean="0"/>
              <a:t>לישראל'</a:t>
            </a:r>
            <a:endParaRPr lang="he-IL" sz="1600" b="1" dirty="0">
              <a:solidFill>
                <a:srgbClr val="FF0000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4" r="12836" b="12464"/>
          <a:stretch/>
        </p:blipFill>
        <p:spPr>
          <a:xfrm rot="5400000">
            <a:off x="7891074" y="-188284"/>
            <a:ext cx="3017879" cy="47202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מלבן 3"/>
          <p:cNvSpPr/>
          <p:nvPr/>
        </p:nvSpPr>
        <p:spPr>
          <a:xfrm>
            <a:off x="1414479" y="493644"/>
            <a:ext cx="298671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1600" b="1" dirty="0"/>
              <a:t>במלאת לה 25 שנה, </a:t>
            </a:r>
            <a:r>
              <a:rPr lang="he-IL" sz="1600" b="1" dirty="0">
                <a:solidFill>
                  <a:srgbClr val="FF0000"/>
                </a:solidFill>
              </a:rPr>
              <a:t>חנוכה תרפ"ז</a:t>
            </a:r>
          </a:p>
        </p:txBody>
      </p:sp>
      <p:sp>
        <p:nvSpPr>
          <p:cNvPr id="7" name="מלבן 6"/>
          <p:cNvSpPr/>
          <p:nvPr/>
        </p:nvSpPr>
        <p:spPr>
          <a:xfrm>
            <a:off x="10434154" y="234326"/>
            <a:ext cx="132600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1600" b="1" dirty="0" smtClean="0"/>
              <a:t>ח' סיון תרפ"ג</a:t>
            </a:r>
            <a:endParaRPr lang="he-IL" sz="1600" b="1" dirty="0"/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" t="47771" r="41192" b="27698"/>
          <a:stretch/>
        </p:blipFill>
        <p:spPr>
          <a:xfrm>
            <a:off x="7092018" y="3796806"/>
            <a:ext cx="4615991" cy="291086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מחבר חץ ישר 9"/>
          <p:cNvCxnSpPr/>
          <p:nvPr/>
        </p:nvCxnSpPr>
        <p:spPr>
          <a:xfrm flipH="1" flipV="1">
            <a:off x="4637988" y="1234911"/>
            <a:ext cx="2318994" cy="26583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59588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3" t="1843" r="10142" b="41613"/>
          <a:stretch/>
        </p:blipFill>
        <p:spPr>
          <a:xfrm>
            <a:off x="6911519" y="652487"/>
            <a:ext cx="4758865" cy="58883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6593738" y="113420"/>
            <a:ext cx="504497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קריאה להירשם לבוחרים לעיריית ירושלים, </a:t>
            </a:r>
            <a:r>
              <a:rPr lang="he-IL" sz="1600" b="1" dirty="0" smtClean="0">
                <a:solidFill>
                  <a:srgbClr val="FF0000"/>
                </a:solidFill>
              </a:rPr>
              <a:t>י"ח</a:t>
            </a:r>
            <a:r>
              <a:rPr lang="he-IL" sz="1600" b="1" dirty="0" smtClean="0"/>
              <a:t> </a:t>
            </a:r>
            <a:r>
              <a:rPr lang="he-IL" sz="1600" b="1" dirty="0" smtClean="0">
                <a:solidFill>
                  <a:srgbClr val="FF0000"/>
                </a:solidFill>
              </a:rPr>
              <a:t>שבט תרפ"ז</a:t>
            </a:r>
            <a:endParaRPr lang="he-IL" sz="1600" b="1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6" t="2070" r="10232" b="31290"/>
          <a:stretch/>
        </p:blipFill>
        <p:spPr>
          <a:xfrm>
            <a:off x="266852" y="572415"/>
            <a:ext cx="5136127" cy="59684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164355" y="113420"/>
            <a:ext cx="353814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קריאה למתן עזרה לעניים, </a:t>
            </a:r>
            <a:r>
              <a:rPr lang="he-IL" sz="1600" b="1" dirty="0" smtClean="0">
                <a:solidFill>
                  <a:srgbClr val="FF0000"/>
                </a:solidFill>
              </a:rPr>
              <a:t>י' אלול תרפ"ז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730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10332" b="9058"/>
          <a:stretch/>
        </p:blipFill>
        <p:spPr>
          <a:xfrm>
            <a:off x="6877103" y="708176"/>
            <a:ext cx="2796455" cy="59127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3414" t="5035" r="2819"/>
          <a:stretch/>
        </p:blipFill>
        <p:spPr>
          <a:xfrm>
            <a:off x="2666916" y="708175"/>
            <a:ext cx="2687791" cy="59127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42062" y="6318972"/>
            <a:ext cx="212910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הארץ, י"ח חשון תרפ"ח</a:t>
            </a:r>
            <a:endParaRPr lang="he-IL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486025" y="125582"/>
            <a:ext cx="718753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קריאה להנהלה הציונית שלא לסגור את בית הספר לאומנות 'בצלאל',</a:t>
            </a:r>
            <a:r>
              <a:rPr lang="he-IL" sz="1600" b="1" dirty="0" smtClean="0">
                <a:solidFill>
                  <a:srgbClr val="FF00FF"/>
                </a:solidFill>
              </a:rPr>
              <a:t> </a:t>
            </a:r>
            <a:r>
              <a:rPr lang="he-IL" sz="1600" b="1" dirty="0">
                <a:solidFill>
                  <a:srgbClr val="FF0000"/>
                </a:solidFill>
              </a:rPr>
              <a:t>י"ח חשון </a:t>
            </a:r>
            <a:r>
              <a:rPr lang="he-IL" sz="1600" b="1" dirty="0" smtClean="0">
                <a:solidFill>
                  <a:srgbClr val="FF0000"/>
                </a:solidFill>
              </a:rPr>
              <a:t>תרפ"ח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19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t="9256" r="1642" b="17537"/>
          <a:stretch/>
        </p:blipFill>
        <p:spPr>
          <a:xfrm>
            <a:off x="204188" y="1611297"/>
            <a:ext cx="5486400" cy="14427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4867" t="1739" r="1245" b="12294"/>
          <a:stretch/>
        </p:blipFill>
        <p:spPr>
          <a:xfrm>
            <a:off x="5885894" y="1611297"/>
            <a:ext cx="6081205" cy="43234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מלבן 4"/>
          <p:cNvSpPr/>
          <p:nvPr/>
        </p:nvSpPr>
        <p:spPr>
          <a:xfrm>
            <a:off x="531550" y="388759"/>
            <a:ext cx="1112889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1600" b="1" dirty="0" smtClean="0"/>
              <a:t>קריאה </a:t>
            </a:r>
            <a:r>
              <a:rPr lang="he-IL" sz="1600" b="1" dirty="0"/>
              <a:t>ליהודי ארץ ישראל – </a:t>
            </a:r>
            <a:r>
              <a:rPr lang="he-IL" sz="1600" b="1" dirty="0" smtClean="0"/>
              <a:t>שלא לצאת מ'כנסת </a:t>
            </a:r>
            <a:r>
              <a:rPr lang="he-IL" sz="1600" b="1" dirty="0"/>
              <a:t>ישראל' למרות הפגמים </a:t>
            </a:r>
            <a:r>
              <a:rPr lang="he-IL" sz="1600" b="1" dirty="0" smtClean="0"/>
              <a:t>שהיו </a:t>
            </a:r>
            <a:r>
              <a:rPr lang="he-IL" sz="1600" b="1" dirty="0"/>
              <a:t>ב'חוקת הקהילות', ובכך להגן על כל ענייני קדושת ישראל, ולא להצטרף למתבדלים מ'הישוב הישן</a:t>
            </a:r>
            <a:r>
              <a:rPr lang="he-IL" sz="1600" b="1" dirty="0" smtClean="0"/>
              <a:t>',</a:t>
            </a:r>
            <a:r>
              <a:rPr lang="he-IL" sz="1600" b="1" dirty="0" smtClean="0">
                <a:solidFill>
                  <a:srgbClr val="FF00FF"/>
                </a:solidFill>
              </a:rPr>
              <a:t> </a:t>
            </a:r>
            <a:r>
              <a:rPr lang="he-IL" sz="1600" b="1" dirty="0">
                <a:solidFill>
                  <a:srgbClr val="FF0000"/>
                </a:solidFill>
              </a:rPr>
              <a:t>ה' אדר א' תרפ"ט </a:t>
            </a:r>
          </a:p>
        </p:txBody>
      </p:sp>
    </p:spTree>
    <p:extLst>
      <p:ext uri="{BB962C8B-B14F-4D97-AF65-F5344CB8AC3E}">
        <p14:creationId xmlns:p14="http://schemas.microsoft.com/office/powerpoint/2010/main" val="252026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0539" y="189139"/>
            <a:ext cx="635092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קריאה לחזק את היישוב היהודי בעיר העתיקה שהלך והתרוקן,</a:t>
            </a:r>
            <a:r>
              <a:rPr lang="he-IL" sz="1600" b="1" dirty="0" smtClean="0">
                <a:solidFill>
                  <a:srgbClr val="FF00FF"/>
                </a:solidFill>
              </a:rPr>
              <a:t> </a:t>
            </a:r>
            <a:r>
              <a:rPr lang="he-IL" sz="1600" b="1" dirty="0" smtClean="0">
                <a:solidFill>
                  <a:srgbClr val="FF0000"/>
                </a:solidFill>
              </a:rPr>
              <a:t>ד' שבט </a:t>
            </a:r>
            <a:r>
              <a:rPr lang="he-IL" sz="1600" b="1" dirty="0" err="1" smtClean="0">
                <a:solidFill>
                  <a:srgbClr val="FF0000"/>
                </a:solidFill>
              </a:rPr>
              <a:t>תר"ץ</a:t>
            </a:r>
            <a:endParaRPr lang="he-IL" sz="1600" b="1" dirty="0">
              <a:solidFill>
                <a:srgbClr val="FF0000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8" t="25272" r="14703" b="26473"/>
          <a:stretch/>
        </p:blipFill>
        <p:spPr>
          <a:xfrm>
            <a:off x="3790301" y="764703"/>
            <a:ext cx="5199045" cy="584436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5540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 descr="659C99E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3"/>
          <a:stretch/>
        </p:blipFill>
        <p:spPr bwMode="auto">
          <a:xfrm>
            <a:off x="7503736" y="565608"/>
            <a:ext cx="4294125" cy="605057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374796" y="110336"/>
            <a:ext cx="455200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600" b="1" dirty="0"/>
              <a:t>פעילות למניעת משחקי כדורגל </a:t>
            </a:r>
            <a:r>
              <a:rPr lang="he-IL" altLang="he-IL" sz="1600" b="1" dirty="0" smtClean="0"/>
              <a:t>בשבת, </a:t>
            </a:r>
            <a:r>
              <a:rPr lang="he-IL" altLang="he-IL" sz="1600" b="1" dirty="0" smtClean="0">
                <a:solidFill>
                  <a:srgbClr val="FF0000"/>
                </a:solidFill>
              </a:rPr>
              <a:t>טבת תרצ"א</a:t>
            </a:r>
            <a:endParaRPr lang="en-US" altLang="he-IL" sz="16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033" y="110336"/>
            <a:ext cx="7103227" cy="338554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קריאה לסייע להצלת א</a:t>
            </a:r>
            <a:r>
              <a:rPr lang="he-IL" sz="1600" b="1" dirty="0"/>
              <a:t>' </a:t>
            </a:r>
            <a:r>
              <a:rPr lang="he-IL" sz="1600" b="1" dirty="0" err="1" smtClean="0"/>
              <a:t>סטבסקי</a:t>
            </a:r>
            <a:r>
              <a:rPr lang="he-IL" sz="1600" b="1" dirty="0" smtClean="0"/>
              <a:t> שנאשם ברצח ד"ר חיים ארלוזורוב, </a:t>
            </a:r>
            <a:r>
              <a:rPr lang="he-IL" sz="1600" b="1" dirty="0" smtClean="0">
                <a:solidFill>
                  <a:srgbClr val="FF0000"/>
                </a:solidFill>
              </a:rPr>
              <a:t>ה' תמוז תרצ"ד</a:t>
            </a:r>
            <a:endParaRPr lang="he-IL" sz="1600" b="1" dirty="0">
              <a:solidFill>
                <a:srgbClr val="FF0000"/>
              </a:solidFill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92" r="19015" b="12621"/>
          <a:stretch/>
        </p:blipFill>
        <p:spPr>
          <a:xfrm rot="10800000">
            <a:off x="886119" y="486026"/>
            <a:ext cx="4681979" cy="62097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75310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100" y="215089"/>
            <a:ext cx="4419800" cy="338554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הספד </a:t>
            </a:r>
            <a:r>
              <a:rPr lang="he-IL" sz="1600" b="1" dirty="0" err="1" smtClean="0"/>
              <a:t>הראי"ה</a:t>
            </a:r>
            <a:r>
              <a:rPr lang="he-IL" sz="1600" b="1" dirty="0" smtClean="0"/>
              <a:t> קוק, שנפטר ביום זה</a:t>
            </a:r>
            <a:r>
              <a:rPr lang="he-IL" sz="1600" b="1" dirty="0"/>
              <a:t>,</a:t>
            </a:r>
            <a:r>
              <a:rPr lang="he-IL" sz="1600" b="1" dirty="0" smtClean="0">
                <a:solidFill>
                  <a:srgbClr val="FF00FF"/>
                </a:solidFill>
              </a:rPr>
              <a:t> </a:t>
            </a:r>
            <a:r>
              <a:rPr lang="he-IL" sz="1600" b="1" dirty="0">
                <a:solidFill>
                  <a:srgbClr val="FF0000"/>
                </a:solidFill>
              </a:rPr>
              <a:t>ג' אלול </a:t>
            </a:r>
            <a:r>
              <a:rPr lang="he-IL" sz="1600" b="1" dirty="0" smtClean="0">
                <a:solidFill>
                  <a:srgbClr val="FF0000"/>
                </a:solidFill>
              </a:rPr>
              <a:t>תרצ"ה</a:t>
            </a:r>
            <a:endParaRPr lang="he-IL" sz="1600" b="1" dirty="0">
              <a:solidFill>
                <a:srgbClr val="FF0000"/>
              </a:solidFill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t="67671" b="1114"/>
          <a:stretch/>
        </p:blipFill>
        <p:spPr>
          <a:xfrm>
            <a:off x="6096000" y="951059"/>
            <a:ext cx="6001187" cy="25046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2" t="13273" r="10781" b="25109"/>
          <a:stretch/>
        </p:blipFill>
        <p:spPr>
          <a:xfrm>
            <a:off x="266330" y="951059"/>
            <a:ext cx="5163845" cy="543803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6978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03" t="40308" r="18954" b="18122"/>
          <a:stretch/>
        </p:blipFill>
        <p:spPr>
          <a:xfrm rot="10800000">
            <a:off x="6657975" y="812368"/>
            <a:ext cx="4552141" cy="57101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124228" y="6393030"/>
            <a:ext cx="163698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ההד, תמוז תרצ"ו</a:t>
            </a:r>
            <a:endParaRPr lang="he-IL" sz="1600" b="1" dirty="0"/>
          </a:p>
        </p:txBody>
      </p:sp>
      <p:sp>
        <p:nvSpPr>
          <p:cNvPr id="9" name="מלבן 8"/>
          <p:cNvSpPr/>
          <p:nvPr/>
        </p:nvSpPr>
        <p:spPr>
          <a:xfrm>
            <a:off x="2118041" y="150648"/>
            <a:ext cx="7955918" cy="338554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he-IL" sz="16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אגרת לעם הערבי, הקרוב והרחוק,</a:t>
            </a:r>
            <a:r>
              <a:rPr lang="he-IL" sz="1600" b="1" dirty="0" smtClean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he-IL" sz="1600" b="1" dirty="0">
                <a:latin typeface="Calibri" panose="020F0502020204030204" pitchFamily="34" charset="0"/>
                <a:ea typeface="Calibri" panose="020F0502020204030204" pitchFamily="34" charset="0"/>
              </a:rPr>
              <a:t>עם פרוץ 'המאורעות</a:t>
            </a:r>
            <a:r>
              <a:rPr lang="he-IL" sz="16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' </a:t>
            </a:r>
            <a:r>
              <a:rPr lang="he-IL" sz="1600" b="1" dirty="0">
                <a:latin typeface="Calibri" panose="020F0502020204030204" pitchFamily="34" charset="0"/>
                <a:ea typeface="Calibri" panose="020F0502020204030204" pitchFamily="34" charset="0"/>
              </a:rPr>
              <a:t>בהן פרעו הערבים </a:t>
            </a:r>
            <a:r>
              <a:rPr lang="he-IL" sz="16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ביהודים, </a:t>
            </a:r>
            <a:r>
              <a:rPr lang="he-IL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תמוז תרצ"ו</a:t>
            </a:r>
            <a:endParaRPr lang="he-IL" sz="1600" b="1" dirty="0">
              <a:solidFill>
                <a:srgbClr val="FF0000"/>
              </a:solidFill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03" t="1" r="18954" b="59419"/>
          <a:stretch/>
        </p:blipFill>
        <p:spPr>
          <a:xfrm rot="10800000">
            <a:off x="1205528" y="831174"/>
            <a:ext cx="4470563" cy="54743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012521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7" t="6118" r="11204" b="28591"/>
          <a:stretch/>
        </p:blipFill>
        <p:spPr>
          <a:xfrm rot="10800000">
            <a:off x="4058239" y="547123"/>
            <a:ext cx="4075521" cy="59934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794727" y="66799"/>
            <a:ext cx="454483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דעת תורה - אסור לפרוש מ'כנסת ישראל', </a:t>
            </a:r>
            <a:r>
              <a:rPr lang="he-IL" sz="1600" b="1" dirty="0" smtClean="0">
                <a:solidFill>
                  <a:srgbClr val="FF0000"/>
                </a:solidFill>
              </a:rPr>
              <a:t>אדר תרצ"ז</a:t>
            </a:r>
            <a:endParaRPr lang="he-IL" sz="1600" b="1" dirty="0">
              <a:solidFill>
                <a:srgbClr val="FF0000"/>
              </a:solidFill>
            </a:endParaRPr>
          </a:p>
        </p:txBody>
      </p:sp>
      <p:sp>
        <p:nvSpPr>
          <p:cNvPr id="4" name="אליפסה 3"/>
          <p:cNvSpPr/>
          <p:nvPr/>
        </p:nvSpPr>
        <p:spPr>
          <a:xfrm>
            <a:off x="6363091" y="6014302"/>
            <a:ext cx="1329179" cy="377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557788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565712" y="1518343"/>
            <a:ext cx="6109090" cy="41886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94486" y="6479226"/>
            <a:ext cx="2023310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ארכיון המדינה, פ/7/4246</a:t>
            </a:r>
            <a:endParaRPr lang="he-IL" sz="1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87741" y="99822"/>
            <a:ext cx="335380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יסוד ועד להקמת מועצת רבנות עולמית</a:t>
            </a:r>
            <a:endParaRPr lang="he-IL" sz="1600" b="1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9" t="6614" r="15552" b="31898"/>
          <a:stretch/>
        </p:blipFill>
        <p:spPr>
          <a:xfrm rot="10800000">
            <a:off x="7305774" y="616848"/>
            <a:ext cx="3932622" cy="588111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896684" y="109017"/>
            <a:ext cx="584647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הצהרה נגד תכנית 'ועדת פיל' לחלק את ארץ ישראל, </a:t>
            </a:r>
            <a:r>
              <a:rPr lang="he-IL" sz="1600" b="1" dirty="0" smtClean="0">
                <a:solidFill>
                  <a:srgbClr val="FF0000"/>
                </a:solidFill>
              </a:rPr>
              <a:t>י"א</a:t>
            </a:r>
            <a:r>
              <a:rPr lang="he-IL" sz="1600" b="1" dirty="0" smtClean="0"/>
              <a:t> </a:t>
            </a:r>
            <a:r>
              <a:rPr lang="he-IL" sz="1600" b="1" dirty="0" smtClean="0">
                <a:solidFill>
                  <a:srgbClr val="FF0000"/>
                </a:solidFill>
              </a:rPr>
              <a:t>תמוז תרצ"ז</a:t>
            </a:r>
            <a:endParaRPr lang="he-IL" sz="16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26233" y="6497958"/>
            <a:ext cx="445666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יח"ד כהן, ואת ארצי חילקו, ירושלים תשס"א, עמ' 28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23236577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04" t="16357" r="778" b="51340"/>
          <a:stretch/>
        </p:blipFill>
        <p:spPr>
          <a:xfrm>
            <a:off x="3296240" y="886119"/>
            <a:ext cx="5599520" cy="44606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777944" y="236947"/>
            <a:ext cx="663611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קריאה ליהודי הארץ והתפוצות לסייע לפעולותיה הקדושות של המזרחי', </a:t>
            </a:r>
            <a:r>
              <a:rPr lang="he-IL" sz="1600" b="1" dirty="0" err="1" smtClean="0">
                <a:solidFill>
                  <a:srgbClr val="FF0000"/>
                </a:solidFill>
              </a:rPr>
              <a:t>תרח"ץ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8303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35241" y="6232897"/>
            <a:ext cx="180349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ההד, תשרי </a:t>
            </a:r>
            <a:r>
              <a:rPr lang="he-IL" sz="1600" b="1" dirty="0" err="1" smtClean="0"/>
              <a:t>תרח"ץ</a:t>
            </a:r>
            <a:endParaRPr lang="he-IL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397910" y="104972"/>
            <a:ext cx="739618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קריאה לשלומי אמוני ישראל, להגביר את תרומותיהם ל'קרן קימת לישראל', </a:t>
            </a:r>
            <a:r>
              <a:rPr lang="he-IL" sz="1600" b="1" dirty="0">
                <a:solidFill>
                  <a:srgbClr val="FF0000"/>
                </a:solidFill>
              </a:rPr>
              <a:t>חשון </a:t>
            </a:r>
            <a:r>
              <a:rPr lang="he-IL" sz="1600" b="1" dirty="0" err="1" smtClean="0">
                <a:solidFill>
                  <a:srgbClr val="FF0000"/>
                </a:solidFill>
              </a:rPr>
              <a:t>תרח"ץ</a:t>
            </a:r>
            <a:endParaRPr lang="he-IL" sz="1600" b="1" dirty="0">
              <a:solidFill>
                <a:srgbClr val="FF0000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5" t="12096" r="3690" b="7767"/>
          <a:stretch/>
        </p:blipFill>
        <p:spPr>
          <a:xfrm>
            <a:off x="3874344" y="557303"/>
            <a:ext cx="4375885" cy="61178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88364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TextBox 1"/>
          <p:cNvSpPr txBox="1">
            <a:spLocks noChangeArrowheads="1"/>
          </p:cNvSpPr>
          <p:nvPr/>
        </p:nvSpPr>
        <p:spPr bwMode="auto">
          <a:xfrm>
            <a:off x="185076" y="5820519"/>
            <a:ext cx="196239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he-IL" altLang="he-IL" sz="1600" b="1" dirty="0" smtClean="0"/>
              <a:t>דבר, י"ג כסלו תרצ"ח</a:t>
            </a:r>
            <a:endParaRPr lang="he-IL" altLang="he-IL" sz="1600" b="1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t="4204"/>
          <a:stretch/>
        </p:blipFill>
        <p:spPr>
          <a:xfrm>
            <a:off x="185076" y="1340295"/>
            <a:ext cx="7234614" cy="44383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מלבן 8"/>
          <p:cNvSpPr/>
          <p:nvPr/>
        </p:nvSpPr>
        <p:spPr>
          <a:xfrm>
            <a:off x="289499" y="95599"/>
            <a:ext cx="11613001" cy="830997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he-IL" sz="16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[לאחר שיהודים נקמו בירושלים את רצח 5 היהודים בידי ערבים ליד קיבוץ </a:t>
            </a:r>
            <a:r>
              <a:rPr lang="he-IL" sz="1600" b="1" dirty="0" err="1" smtClean="0">
                <a:latin typeface="Calibri" panose="020F0502020204030204" pitchFamily="34" charset="0"/>
                <a:ea typeface="Calibri" panose="020F0502020204030204" pitchFamily="34" charset="0"/>
              </a:rPr>
              <a:t>קרית</a:t>
            </a:r>
            <a:r>
              <a:rPr lang="he-IL" sz="16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 ענבים, </a:t>
            </a:r>
            <a:r>
              <a:rPr lang="he-IL" sz="1600" b="1" dirty="0" smtClean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בי"א בכסלו, </a:t>
            </a:r>
            <a:r>
              <a:rPr lang="he-IL" sz="16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נהרגו 6 ערבים ו-7 נפצעו.] </a:t>
            </a:r>
          </a:p>
          <a:p>
            <a:pPr algn="just"/>
            <a:r>
              <a:rPr lang="he-IL" sz="16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גינוי מעשה הנקם של יהודים בערבים חפים מפשע. וחיזוק מנהיגי היישוב שקיבלו החלטה להמשיך במדיניות ה'הבלגה' </a:t>
            </a:r>
            <a:r>
              <a:rPr lang="he-IL" sz="1600" b="1" dirty="0">
                <a:latin typeface="Calibri" panose="020F0502020204030204" pitchFamily="34" charset="0"/>
                <a:ea typeface="Calibri" panose="020F0502020204030204" pitchFamily="34" charset="0"/>
              </a:rPr>
              <a:t>ולהימנע ממעשי </a:t>
            </a:r>
            <a:r>
              <a:rPr lang="he-IL" sz="16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נקם בערבים, וקריאה לרבני הארץ לפעול בכיוון זה</a:t>
            </a:r>
            <a:r>
              <a:rPr lang="he-IL" sz="1600" b="1" dirty="0">
                <a:latin typeface="Calibri" panose="020F0502020204030204" pitchFamily="34" charset="0"/>
                <a:ea typeface="Calibri" panose="020F0502020204030204" pitchFamily="34" charset="0"/>
              </a:rPr>
              <a:t>,</a:t>
            </a:r>
            <a:r>
              <a:rPr lang="he-IL" sz="16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he-IL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י"ג כסלו </a:t>
            </a:r>
            <a:r>
              <a:rPr lang="he-IL" sz="1600" b="1" dirty="0" err="1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תרח"ץ</a:t>
            </a:r>
            <a:endParaRPr lang="he-IL" sz="1600" b="1" dirty="0">
              <a:solidFill>
                <a:srgbClr val="FF0000"/>
              </a:solidFill>
            </a:endParaRP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0" t="3436" r="2525" b="15613"/>
          <a:stretch/>
        </p:blipFill>
        <p:spPr>
          <a:xfrm>
            <a:off x="7910184" y="1599012"/>
            <a:ext cx="3992316" cy="51222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493947" y="1093527"/>
            <a:ext cx="294664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קריאה להבלגה, </a:t>
            </a:r>
            <a:r>
              <a:rPr lang="he-IL" sz="1600" b="1" dirty="0" smtClean="0">
                <a:solidFill>
                  <a:srgbClr val="FF0000"/>
                </a:solidFill>
              </a:rPr>
              <a:t>כ"ב חשון </a:t>
            </a:r>
            <a:r>
              <a:rPr lang="he-IL" sz="1600" b="1" dirty="0" err="1" smtClean="0">
                <a:solidFill>
                  <a:srgbClr val="FF0000"/>
                </a:solidFill>
              </a:rPr>
              <a:t>תרח"ץ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710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t="1307"/>
          <a:stretch/>
        </p:blipFill>
        <p:spPr>
          <a:xfrm>
            <a:off x="7961836" y="620817"/>
            <a:ext cx="3489260" cy="61675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822357" y="6383800"/>
            <a:ext cx="203613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הצפה, ח' שבט </a:t>
            </a:r>
            <a:r>
              <a:rPr lang="he-IL" sz="1600" b="1" dirty="0" err="1" smtClean="0"/>
              <a:t>תרח"ץ</a:t>
            </a:r>
            <a:endParaRPr lang="he-IL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279847" y="130256"/>
            <a:ext cx="435728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קריאה להשתתף ב'מפדה האזרחי', </a:t>
            </a:r>
            <a:r>
              <a:rPr lang="he-IL" sz="1600" b="1" dirty="0" smtClean="0">
                <a:solidFill>
                  <a:srgbClr val="FF0000"/>
                </a:solidFill>
              </a:rPr>
              <a:t>ח' שבט </a:t>
            </a:r>
            <a:r>
              <a:rPr lang="he-IL" sz="1600" b="1" dirty="0" err="1" smtClean="0">
                <a:solidFill>
                  <a:srgbClr val="FF0000"/>
                </a:solidFill>
              </a:rPr>
              <a:t>תרח"ץ</a:t>
            </a:r>
            <a:endParaRPr lang="he-IL" sz="1600" b="1" dirty="0">
              <a:solidFill>
                <a:srgbClr val="FF0000"/>
              </a:solidFill>
            </a:endParaRP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8" t="4091" b="1725"/>
          <a:stretch/>
        </p:blipFill>
        <p:spPr>
          <a:xfrm>
            <a:off x="848411" y="592102"/>
            <a:ext cx="4355185" cy="61302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99021" y="137153"/>
            <a:ext cx="524053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להזהיר את קיבוצים להתכונן כראוי לפסח, </a:t>
            </a:r>
            <a:r>
              <a:rPr lang="he-IL" sz="1600" b="1" dirty="0" smtClean="0">
                <a:solidFill>
                  <a:srgbClr val="FF0000"/>
                </a:solidFill>
              </a:rPr>
              <a:t>כ"ט אדר ב' </a:t>
            </a:r>
            <a:r>
              <a:rPr lang="he-IL" sz="1600" b="1" dirty="0" err="1" smtClean="0">
                <a:solidFill>
                  <a:srgbClr val="FF0000"/>
                </a:solidFill>
              </a:rPr>
              <a:t>תרח"ץ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9912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450" y="613953"/>
            <a:ext cx="9881100" cy="56300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85160" y="6444024"/>
            <a:ext cx="155523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 anchor="b">
            <a:spAutoFit/>
          </a:bodyPr>
          <a:lstStyle/>
          <a:p>
            <a:r>
              <a:rPr lang="he-IL" sz="1600" b="1" dirty="0" smtClean="0"/>
              <a:t>ההד ניסן </a:t>
            </a:r>
            <a:r>
              <a:rPr lang="he-IL" sz="1600" b="1" dirty="0" err="1" smtClean="0"/>
              <a:t>תרח"ץ</a:t>
            </a:r>
            <a:endParaRPr lang="he-IL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29158" y="75421"/>
            <a:ext cx="642195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קריאה לסייע ל'קרן קימת לישראל' בגאולת אדמות הגליל העליון, </a:t>
            </a:r>
            <a:r>
              <a:rPr lang="he-IL" sz="1600" b="1" dirty="0" smtClean="0">
                <a:solidFill>
                  <a:srgbClr val="FF0000"/>
                </a:solidFill>
              </a:rPr>
              <a:t>ניסן </a:t>
            </a:r>
            <a:r>
              <a:rPr lang="he-IL" sz="1600" b="1" dirty="0" err="1" smtClean="0">
                <a:solidFill>
                  <a:srgbClr val="FF0000"/>
                </a:solidFill>
              </a:rPr>
              <a:t>תרח"ץ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2377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670" y="1156943"/>
            <a:ext cx="5346660" cy="548080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061" y="6137571"/>
            <a:ext cx="2085013" cy="4328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37876" y="153974"/>
            <a:ext cx="11668125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[לאחר שחברי האצ"ל נקמו בערבים על תליית חבר בית"ר, שלמה בן יוסף ע"י ממשלת המנדט], </a:t>
            </a:r>
          </a:p>
          <a:p>
            <a:r>
              <a:rPr lang="he-IL" sz="1600" b="1" dirty="0" smtClean="0"/>
              <a:t>קריאה ליישוב לשמור על ה'הבלגה' ולא ללמוד מרשעי הגויים, לא לשפוך דם נקיים, לא לחלל את מוסר היהדות העלול לסכן את היישוב ואת כל ההישגים הגדולים שהושגו בארץ, </a:t>
            </a:r>
            <a:r>
              <a:rPr lang="he-IL" sz="1600" b="1" dirty="0" smtClean="0">
                <a:solidFill>
                  <a:srgbClr val="FF0000"/>
                </a:solidFill>
              </a:rPr>
              <a:t>ט</a:t>
            </a:r>
            <a:r>
              <a:rPr lang="he-IL" sz="1600" b="1" dirty="0">
                <a:solidFill>
                  <a:srgbClr val="FF0000"/>
                </a:solidFill>
              </a:rPr>
              <a:t>' תמוז </a:t>
            </a:r>
            <a:r>
              <a:rPr lang="he-IL" sz="1600" b="1" dirty="0" err="1">
                <a:solidFill>
                  <a:srgbClr val="FF0000"/>
                </a:solidFill>
              </a:rPr>
              <a:t>תרח"ץ</a:t>
            </a:r>
            <a:r>
              <a:rPr lang="he-IL" sz="1600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1026" name="Picture 2" descr="Shlomo ben yose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315" y="2657975"/>
            <a:ext cx="1042506" cy="155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80383" y="4291445"/>
            <a:ext cx="1342035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שלמה בן יוסף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62466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2"/>
          <a:srcRect l="2650" t="3792"/>
          <a:stretch/>
        </p:blipFill>
        <p:spPr>
          <a:xfrm>
            <a:off x="252922" y="1338606"/>
            <a:ext cx="5787752" cy="45626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62044" y="6372977"/>
            <a:ext cx="209384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הצפה, י"ג ניסן תרצ"ט</a:t>
            </a:r>
            <a:endParaRPr lang="he-IL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36148" y="764191"/>
            <a:ext cx="463139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קריאה לעורר על שמירת השבת בארץ, </a:t>
            </a:r>
            <a:r>
              <a:rPr lang="he-IL" sz="1600" b="1" dirty="0" smtClean="0">
                <a:solidFill>
                  <a:srgbClr val="FF0000"/>
                </a:solidFill>
              </a:rPr>
              <a:t>י"ג ניסן תרצ"ט</a:t>
            </a:r>
            <a:endParaRPr lang="he-IL" sz="1600" b="1" dirty="0">
              <a:solidFill>
                <a:srgbClr val="FF0000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1" t="16439" r="12611" b="12621"/>
          <a:stretch/>
        </p:blipFill>
        <p:spPr>
          <a:xfrm>
            <a:off x="6789557" y="577034"/>
            <a:ext cx="4908613" cy="60857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898568" y="81094"/>
            <a:ext cx="6086924" cy="338554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קריאה לממשלת בריטניה לפתוח את שערי ארץ ישראל, </a:t>
            </a:r>
            <a:r>
              <a:rPr lang="he-IL" sz="1600" b="1" dirty="0" smtClean="0">
                <a:solidFill>
                  <a:srgbClr val="FF0000"/>
                </a:solidFill>
              </a:rPr>
              <a:t>י"ד כסלו תרצ"ט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2561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1" t="607" r="2503" b="2354"/>
          <a:stretch/>
        </p:blipFill>
        <p:spPr>
          <a:xfrm rot="10800000">
            <a:off x="6890994" y="643378"/>
            <a:ext cx="3996964" cy="60237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285988" y="99588"/>
            <a:ext cx="676659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אזהרה שלא לקנות באטליז לממכר נבילות וטריפות בירושלים, </a:t>
            </a:r>
            <a:r>
              <a:rPr lang="he-IL" sz="1600" b="1" dirty="0" smtClean="0">
                <a:solidFill>
                  <a:srgbClr val="FF0000"/>
                </a:solidFill>
              </a:rPr>
              <a:t>כ"ה אייר תרצ"ט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8819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0776" y="159017"/>
            <a:ext cx="10610448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קריאת הרבנים הראשיים לציבור לקיים יום תענית ציבור בערב ראש חודש סיון, על פרסום 'הספר הלבן' ע"י שר המושבות הבריטי, </a:t>
            </a:r>
          </a:p>
          <a:p>
            <a:r>
              <a:rPr lang="he-IL" sz="1600" b="1" dirty="0" smtClean="0"/>
              <a:t>מ' מקדונלד, (שהגביל את עליית היהודים לארץ ואת מכירת הקרקעות ליהודים בארץ ישראל), </a:t>
            </a:r>
            <a:r>
              <a:rPr lang="he-IL" sz="1600" b="1" dirty="0">
                <a:solidFill>
                  <a:srgbClr val="FF0000"/>
                </a:solidFill>
              </a:rPr>
              <a:t>כ"ח אייר תרצ"ט </a:t>
            </a: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2"/>
          <a:srcRect b="2082"/>
          <a:stretch/>
        </p:blipFill>
        <p:spPr>
          <a:xfrm>
            <a:off x="3007575" y="928800"/>
            <a:ext cx="6176850" cy="56910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752475" y="6281321"/>
            <a:ext cx="208101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הצפה כ"ט אייר תרצ"ט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3422063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5" t="1002" r="2913" b="2336"/>
          <a:stretch/>
        </p:blipFill>
        <p:spPr>
          <a:xfrm>
            <a:off x="7593531" y="707010"/>
            <a:ext cx="3992172" cy="61149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335215" y="193856"/>
            <a:ext cx="1521570" cy="40011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2000" b="1" dirty="0" smtClean="0">
                <a:solidFill>
                  <a:schemeClr val="bg1"/>
                </a:solidFill>
              </a:rPr>
              <a:t>מודעות רחוב</a:t>
            </a:r>
            <a:endParaRPr lang="he-IL" sz="2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82309" y="193856"/>
            <a:ext cx="421461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על שוחטים חדשים שלא קיבלו אישור מהרב מאיר</a:t>
            </a:r>
            <a:endParaRPr lang="he-IL" sz="1600" b="1" dirty="0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0" t="9174" r="14699" b="32359"/>
          <a:stretch/>
        </p:blipFill>
        <p:spPr>
          <a:xfrm rot="10800000">
            <a:off x="433633" y="742590"/>
            <a:ext cx="4309732" cy="60438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330139" y="193856"/>
            <a:ext cx="301877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קריאה לעזרה ליהודי בוכרה, </a:t>
            </a:r>
            <a:r>
              <a:rPr lang="he-IL" sz="1600" b="1" dirty="0" err="1" smtClean="0">
                <a:solidFill>
                  <a:srgbClr val="FF00FF"/>
                </a:solidFill>
              </a:rPr>
              <a:t>תר"ף</a:t>
            </a:r>
            <a:endParaRPr lang="he-IL" sz="1600" b="1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0855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62749" y="77957"/>
            <a:ext cx="4697665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קריאה לתושבי ירושלים היהודים להירשם בתור בוחרים </a:t>
            </a:r>
          </a:p>
          <a:p>
            <a:r>
              <a:rPr lang="he-IL" sz="1600" b="1" dirty="0" smtClean="0"/>
              <a:t>לעיריית ירושלים, </a:t>
            </a:r>
            <a:r>
              <a:rPr lang="he-IL" sz="1600" b="1" dirty="0">
                <a:solidFill>
                  <a:srgbClr val="FF0000"/>
                </a:solidFill>
              </a:rPr>
              <a:t>י"ח שבט תרפ"ז </a:t>
            </a:r>
            <a:r>
              <a:rPr lang="he-IL" sz="1600" b="1" dirty="0" smtClean="0">
                <a:solidFill>
                  <a:srgbClr val="FF0000"/>
                </a:solidFill>
              </a:rPr>
              <a:t> </a:t>
            </a:r>
            <a:endParaRPr lang="he-IL" sz="1600" b="1" dirty="0">
              <a:solidFill>
                <a:srgbClr val="FF0000"/>
              </a:solidFill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2" t="2614" b="12273"/>
          <a:stretch/>
        </p:blipFill>
        <p:spPr>
          <a:xfrm>
            <a:off x="7145080" y="878285"/>
            <a:ext cx="4218755" cy="57294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6" t="9091" r="22770" b="19891"/>
          <a:stretch/>
        </p:blipFill>
        <p:spPr>
          <a:xfrm>
            <a:off x="1279941" y="660976"/>
            <a:ext cx="3466424" cy="61640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09046" y="201067"/>
            <a:ext cx="490822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מגבית למען פליטי המאורעות שהגיעו לירושלים, </a:t>
            </a:r>
            <a:r>
              <a:rPr lang="he-IL" sz="1600" b="1" dirty="0" smtClean="0">
                <a:solidFill>
                  <a:srgbClr val="FF0000"/>
                </a:solidFill>
              </a:rPr>
              <a:t>תרפ"ט? 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2109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0" t="1019"/>
          <a:stretch/>
        </p:blipFill>
        <p:spPr bwMode="auto">
          <a:xfrm>
            <a:off x="7074276" y="899351"/>
            <a:ext cx="3972888" cy="56684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88037" y="97760"/>
            <a:ext cx="5345366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קריאה לקיים בשבת אזכרה ללורד בלפור, וביטול מלאכה בזמן </a:t>
            </a:r>
            <a:r>
              <a:rPr lang="he-IL" sz="1600" b="1" dirty="0" err="1" smtClean="0"/>
              <a:t>הלוויתו</a:t>
            </a:r>
            <a:r>
              <a:rPr lang="he-IL" sz="1600" b="1" dirty="0" smtClean="0"/>
              <a:t>. </a:t>
            </a:r>
            <a:r>
              <a:rPr lang="he-IL" sz="1600" b="1" dirty="0" smtClean="0">
                <a:solidFill>
                  <a:srgbClr val="FF0000"/>
                </a:solidFill>
              </a:rPr>
              <a:t>אדר</a:t>
            </a:r>
            <a:r>
              <a:rPr lang="he-IL" sz="1600" b="1" dirty="0" smtClean="0"/>
              <a:t> </a:t>
            </a:r>
            <a:r>
              <a:rPr lang="he-IL" sz="1600" b="1" dirty="0" err="1" smtClean="0">
                <a:solidFill>
                  <a:srgbClr val="FF0000"/>
                </a:solidFill>
              </a:rPr>
              <a:t>תר"ץ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8661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2256" t="3931"/>
          <a:stretch/>
        </p:blipFill>
        <p:spPr>
          <a:xfrm>
            <a:off x="8087557" y="1112262"/>
            <a:ext cx="3741696" cy="51656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7091400" y="5894420"/>
            <a:ext cx="822661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תרצ"א</a:t>
            </a:r>
            <a:endParaRPr lang="he-IL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093086" y="6178858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 dirty="0"/>
          </a:p>
        </p:txBody>
      </p:sp>
      <p:sp>
        <p:nvSpPr>
          <p:cNvPr id="5" name="TextBox 4"/>
          <p:cNvSpPr txBox="1"/>
          <p:nvPr/>
        </p:nvSpPr>
        <p:spPr>
          <a:xfrm>
            <a:off x="18855" y="321569"/>
            <a:ext cx="1209308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b="1" dirty="0" smtClean="0">
                <a:solidFill>
                  <a:srgbClr val="FF0000"/>
                </a:solidFill>
              </a:rPr>
              <a:t>[ארבע שבתות בשנה </a:t>
            </a:r>
            <a:r>
              <a:rPr lang="he-IL" b="1" dirty="0" smtClean="0"/>
              <a:t>היו השבתות של הראשון לציון: 'שבת שובה', 'שבת זכור' ו'שבת הגדול', בהן דרשו מגדולי הדרשנים הספרדים </a:t>
            </a:r>
          </a:p>
          <a:p>
            <a:r>
              <a:rPr lang="he-IL" b="1" dirty="0" smtClean="0"/>
              <a:t>מטעמו, </a:t>
            </a:r>
            <a:r>
              <a:rPr lang="he-IL" b="1" dirty="0" smtClean="0">
                <a:solidFill>
                  <a:srgbClr val="FF0000"/>
                </a:solidFill>
              </a:rPr>
              <a:t>ו'שבת כלה' (שלפני חג השבועות) – בה הוא דרש. </a:t>
            </a:r>
            <a:r>
              <a:rPr lang="he-IL" b="1" dirty="0" smtClean="0"/>
              <a:t>הדרשות התקיימו בבית הכנסת 'קהל ציון' ב'בית היתומים הספרדי'.]</a:t>
            </a: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/>
          <a:srcRect l="2715" r="3499" b="2388"/>
          <a:stretch/>
        </p:blipFill>
        <p:spPr>
          <a:xfrm>
            <a:off x="2228295" y="1112262"/>
            <a:ext cx="3391270" cy="51198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20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הרבנות הראשית לא”י נגד משחק כדור הרגל בשבת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" r="3209" b="17111"/>
          <a:stretch/>
        </p:blipFill>
        <p:spPr bwMode="auto">
          <a:xfrm>
            <a:off x="6946196" y="549772"/>
            <a:ext cx="4999708" cy="608151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069184" y="100996"/>
            <a:ext cx="7537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תרצ"א</a:t>
            </a:r>
            <a:endParaRPr lang="he-IL" sz="1600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5" t="9411" r="10801" b="44874"/>
          <a:stretch/>
        </p:blipFill>
        <p:spPr>
          <a:xfrm rot="10800000">
            <a:off x="390073" y="644040"/>
            <a:ext cx="5599521" cy="53697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68814" y="100996"/>
            <a:ext cx="604204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קריאה לציבור להירשם במפקד האוכלוסין של הממשלה, </a:t>
            </a:r>
            <a:r>
              <a:rPr lang="he-IL" sz="1600" b="1" dirty="0" smtClean="0">
                <a:solidFill>
                  <a:srgbClr val="FF0000"/>
                </a:solidFill>
              </a:rPr>
              <a:t>ח' כסלו תרצ"ב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2959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0"/>
          <a:stretch/>
        </p:blipFill>
        <p:spPr>
          <a:xfrm>
            <a:off x="7557966" y="1077953"/>
            <a:ext cx="3373839" cy="5375564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010275" y="266330"/>
            <a:ext cx="5946844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b="1" dirty="0" smtClean="0"/>
              <a:t>יום תענית למען היהודים שהיו נתונים ברעב וברדיפות בגרמניה, ברוסיה ובשאר ארצות תבל</a:t>
            </a:r>
            <a:r>
              <a:rPr lang="he-IL" b="1" dirty="0">
                <a:solidFill>
                  <a:srgbClr val="FF0000"/>
                </a:solidFill>
              </a:rPr>
              <a:t>,</a:t>
            </a:r>
            <a:r>
              <a:rPr lang="he-IL" b="1" dirty="0" smtClean="0">
                <a:solidFill>
                  <a:srgbClr val="FF00FF"/>
                </a:solidFill>
              </a:rPr>
              <a:t> </a:t>
            </a:r>
            <a:r>
              <a:rPr lang="he-IL" b="1" dirty="0">
                <a:solidFill>
                  <a:srgbClr val="FF0000"/>
                </a:solidFill>
              </a:rPr>
              <a:t>ערב ראש חודש ניסן </a:t>
            </a:r>
            <a:r>
              <a:rPr lang="he-IL" b="1" dirty="0" smtClean="0">
                <a:solidFill>
                  <a:srgbClr val="FF0000"/>
                </a:solidFill>
              </a:rPr>
              <a:t>תרצ"ג</a:t>
            </a:r>
            <a:endParaRPr lang="he-IL" b="1" dirty="0">
              <a:solidFill>
                <a:srgbClr val="FF0000"/>
              </a:solidFill>
            </a:endParaRPr>
          </a:p>
        </p:txBody>
      </p:sp>
      <p:sp>
        <p:nvSpPr>
          <p:cNvPr id="5" name="אליפסה 4"/>
          <p:cNvSpPr/>
          <p:nvPr/>
        </p:nvSpPr>
        <p:spPr>
          <a:xfrm>
            <a:off x="8244761" y="4596620"/>
            <a:ext cx="914400" cy="45258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TextBox 6"/>
          <p:cNvSpPr txBox="1"/>
          <p:nvPr/>
        </p:nvSpPr>
        <p:spPr>
          <a:xfrm>
            <a:off x="872007" y="266330"/>
            <a:ext cx="4523994" cy="646331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קריאה לסייע להצלת א</a:t>
            </a:r>
            <a:r>
              <a:rPr lang="he-IL" b="1" dirty="0"/>
              <a:t>' </a:t>
            </a:r>
            <a:r>
              <a:rPr lang="he-IL" b="1" dirty="0" err="1" smtClean="0"/>
              <a:t>סטבסקי</a:t>
            </a:r>
            <a:r>
              <a:rPr lang="he-IL" b="1" dirty="0" smtClean="0"/>
              <a:t> שנאשם ברצח </a:t>
            </a:r>
          </a:p>
          <a:p>
            <a:r>
              <a:rPr lang="he-IL" b="1" dirty="0" smtClean="0"/>
              <a:t>ד"ר חיים ארלוזורוב, </a:t>
            </a:r>
            <a:r>
              <a:rPr lang="he-IL" b="1" dirty="0" smtClean="0">
                <a:solidFill>
                  <a:srgbClr val="FF0000"/>
                </a:solidFill>
              </a:rPr>
              <a:t>תרצ"ד</a:t>
            </a:r>
            <a:endParaRPr lang="he-IL" b="1" dirty="0">
              <a:solidFill>
                <a:srgbClr val="FF0000"/>
              </a:solidFill>
            </a:endParaRP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5" t="6024" r="8700" b="1955"/>
          <a:stretch/>
        </p:blipFill>
        <p:spPr bwMode="auto">
          <a:xfrm>
            <a:off x="1112364" y="1192253"/>
            <a:ext cx="4095102" cy="536017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590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8" r="12564" b="46966"/>
          <a:stretch/>
        </p:blipFill>
        <p:spPr>
          <a:xfrm>
            <a:off x="3721814" y="527538"/>
            <a:ext cx="4888786" cy="60810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386987" y="113501"/>
            <a:ext cx="155844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כ"ד חשון תרצ"ד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87484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8" b="4235"/>
          <a:stretch/>
        </p:blipFill>
        <p:spPr>
          <a:xfrm>
            <a:off x="7461843" y="1264619"/>
            <a:ext cx="3670246" cy="51957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-33062" y="115989"/>
            <a:ext cx="12002004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pPr algn="just"/>
            <a:r>
              <a:rPr lang="he-IL" b="1" dirty="0" smtClean="0"/>
              <a:t>[לאחר שהגיעו ידיעות מחרידות על פרעות ביהודי אלג'יריה] </a:t>
            </a:r>
          </a:p>
          <a:p>
            <a:pPr algn="just"/>
            <a:r>
              <a:rPr lang="he-IL" b="1" dirty="0" smtClean="0"/>
              <a:t>קריאה לתושבי ירושלים והארץ, לשאת ביום זה תפילה בבתי הכנסת, בקברי צדיקים, ובפרט בקבר זכריה הנביא ובקבר רחל אמנו, </a:t>
            </a:r>
          </a:p>
          <a:p>
            <a:pPr algn="just"/>
            <a:r>
              <a:rPr lang="he-IL" b="1" dirty="0" smtClean="0"/>
              <a:t>שהקב"ה ירחם עליהם ועל כל היהודים הסובלים בגולה</a:t>
            </a:r>
            <a:r>
              <a:rPr lang="he-IL" b="1" dirty="0"/>
              <a:t>,</a:t>
            </a:r>
            <a:r>
              <a:rPr lang="he-IL" b="1" dirty="0" smtClean="0">
                <a:solidFill>
                  <a:srgbClr val="FF00FF"/>
                </a:solidFill>
              </a:rPr>
              <a:t> </a:t>
            </a:r>
            <a:r>
              <a:rPr lang="he-IL" b="1" dirty="0" err="1">
                <a:solidFill>
                  <a:srgbClr val="FF0000"/>
                </a:solidFill>
              </a:rPr>
              <a:t>ער"ח</a:t>
            </a:r>
            <a:r>
              <a:rPr lang="he-IL" b="1" dirty="0">
                <a:solidFill>
                  <a:srgbClr val="FF0000"/>
                </a:solidFill>
              </a:rPr>
              <a:t> אלול תרצ"ד </a:t>
            </a:r>
            <a:r>
              <a:rPr lang="he-IL" b="1" dirty="0" smtClean="0">
                <a:solidFill>
                  <a:srgbClr val="FF0000"/>
                </a:solidFill>
              </a:rPr>
              <a:t> </a:t>
            </a:r>
            <a:endParaRPr lang="he-IL" b="1" dirty="0">
              <a:solidFill>
                <a:srgbClr val="FF0000"/>
              </a:solidFill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5" b="14131"/>
          <a:stretch/>
        </p:blipFill>
        <p:spPr>
          <a:xfrm>
            <a:off x="1500659" y="1564849"/>
            <a:ext cx="3550153" cy="51253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001875" y="1132807"/>
            <a:ext cx="486864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הודעה על קיום תפילות </a:t>
            </a:r>
            <a:r>
              <a:rPr lang="he-IL" sz="1600" b="1" dirty="0" err="1" smtClean="0"/>
              <a:t>ואשכבות</a:t>
            </a:r>
            <a:r>
              <a:rPr lang="he-IL" sz="1600" b="1" dirty="0" smtClean="0"/>
              <a:t> ליהודי אלג'יריה שנהרגו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33838728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15667" t="5367" r="7950" b="6593"/>
          <a:stretch/>
        </p:blipFill>
        <p:spPr>
          <a:xfrm>
            <a:off x="7223242" y="733425"/>
            <a:ext cx="4439563" cy="59261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7538496" y="207407"/>
            <a:ext cx="380905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הודעה שהשחיטה בירושלים כשרה למהדרין </a:t>
            </a:r>
            <a:endParaRPr lang="he-IL" sz="1600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9" t="1164" r="15172" b="16894"/>
          <a:stretch/>
        </p:blipFill>
        <p:spPr>
          <a:xfrm>
            <a:off x="1695451" y="692675"/>
            <a:ext cx="4166438" cy="59668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18893" y="205264"/>
            <a:ext cx="671955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just"/>
            <a:r>
              <a:rPr lang="he-IL" b="1" dirty="0" smtClean="0"/>
              <a:t>קריאה לקיים יום תפילה על ריבוי הצרות בארץ ובגולה</a:t>
            </a:r>
            <a:r>
              <a:rPr lang="he-IL" b="1" dirty="0"/>
              <a:t>,</a:t>
            </a:r>
            <a:r>
              <a:rPr lang="he-IL" b="1" dirty="0" smtClean="0">
                <a:solidFill>
                  <a:srgbClr val="FF00FF"/>
                </a:solidFill>
              </a:rPr>
              <a:t> </a:t>
            </a:r>
            <a:r>
              <a:rPr lang="he-IL" b="1" dirty="0">
                <a:solidFill>
                  <a:srgbClr val="FF00FF"/>
                </a:solidFill>
              </a:rPr>
              <a:t>י"א כסלו </a:t>
            </a:r>
            <a:r>
              <a:rPr lang="he-IL" b="1" dirty="0" err="1" smtClean="0">
                <a:solidFill>
                  <a:srgbClr val="FF00FF"/>
                </a:solidFill>
              </a:rPr>
              <a:t>תרח"ץ</a:t>
            </a:r>
            <a:r>
              <a:rPr lang="he-IL" b="1" dirty="0" smtClean="0">
                <a:solidFill>
                  <a:srgbClr val="FF00FF"/>
                </a:solidFill>
              </a:rPr>
              <a:t>  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1159071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6626" y="168542"/>
            <a:ext cx="11638747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b="1" dirty="0" smtClean="0"/>
              <a:t>[לאחר פרסום 'הספר הלבן' ע"י שר המושבות הבריטי, מ' מקדונלד, שהגביל את עליית היהודים לארץ ואת מכירת הקרקעות ליהודים בארץ.] </a:t>
            </a:r>
          </a:p>
          <a:p>
            <a:r>
              <a:rPr lang="he-IL" b="1" dirty="0"/>
              <a:t>קריאה לציבור לקיים יום תענית ציבור בערב ראש חודש סיון, על </a:t>
            </a:r>
            <a:r>
              <a:rPr lang="he-IL" b="1" dirty="0" smtClean="0"/>
              <a:t>פרסום 'הספר הלבן', </a:t>
            </a:r>
            <a:r>
              <a:rPr lang="he-IL" b="1" dirty="0">
                <a:solidFill>
                  <a:srgbClr val="FF0000"/>
                </a:solidFill>
              </a:rPr>
              <a:t>כ"ח אייר תרצ"ט </a:t>
            </a: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b="5912"/>
          <a:stretch/>
        </p:blipFill>
        <p:spPr>
          <a:xfrm>
            <a:off x="4087147" y="1175344"/>
            <a:ext cx="4017705" cy="52869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מלבן 3"/>
          <p:cNvSpPr/>
          <p:nvPr/>
        </p:nvSpPr>
        <p:spPr>
          <a:xfrm>
            <a:off x="3445703" y="6462312"/>
            <a:ext cx="504497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1600" b="1" dirty="0" smtClean="0"/>
              <a:t>הייתה </a:t>
            </a:r>
            <a:r>
              <a:rPr lang="he-IL" sz="1600" b="1" dirty="0"/>
              <a:t>זו המודעה האחרונה עליה חתם הרב מאיר לפני מותו</a:t>
            </a:r>
          </a:p>
        </p:txBody>
      </p:sp>
    </p:spTree>
    <p:extLst>
      <p:ext uri="{BB962C8B-B14F-4D97-AF65-F5344CB8AC3E}">
        <p14:creationId xmlns:p14="http://schemas.microsoft.com/office/powerpoint/2010/main" val="38322644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243247"/>
            <a:ext cx="5004637" cy="4384889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5" t="6732" r="11284" b="7313"/>
          <a:stretch/>
        </p:blipFill>
        <p:spPr>
          <a:xfrm rot="5400000">
            <a:off x="1451999" y="-342278"/>
            <a:ext cx="4021585" cy="589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8664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3349" t="3080" r="868" b="1531"/>
          <a:stretch/>
        </p:blipFill>
        <p:spPr>
          <a:xfrm>
            <a:off x="1736266" y="434542"/>
            <a:ext cx="8719468" cy="400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5118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zionistarchives.org.il/Pages/CzaAjax.ashx?a=viewscan&amp;objId=09001e15806fdba8&amp;objType=cza_poster&amp;scanPage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541" y="238188"/>
            <a:ext cx="6058918" cy="605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4629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31735" y="203977"/>
            <a:ext cx="352853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ליום השנה – אזכרה בשבת והספדים</a:t>
            </a:r>
            <a:endParaRPr lang="he-IL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3"/>
          <a:stretch/>
        </p:blipFill>
        <p:spPr>
          <a:xfrm rot="5400000">
            <a:off x="3483630" y="-451190"/>
            <a:ext cx="5224740" cy="8031335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3376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4473942" y="248325"/>
            <a:ext cx="3244116" cy="769441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he-IL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Guttman Stam" pitchFamily="2" charset="-79"/>
              </a:rPr>
              <a:t>"לאורו נלך"</a:t>
            </a:r>
            <a:endParaRPr lang="he-IL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Guttman Stam" pitchFamily="2" charset="-79"/>
            </a:endParaRP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1467039" y="5296204"/>
            <a:ext cx="8748712" cy="1200329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"בנה ביתך כבתחילה וכונן מקדשך על מכונו, והראנו בבנינו ושמחנו </a:t>
            </a:r>
            <a:r>
              <a:rPr lang="he-IL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בתקונו</a:t>
            </a: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". </a:t>
            </a:r>
          </a:p>
        </p:txBody>
      </p:sp>
      <p:pic>
        <p:nvPicPr>
          <p:cNvPr id="114692" name="Picture 5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0" y="2908371"/>
            <a:ext cx="1739960" cy="1304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3" name="Picture 6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627" y="2870334"/>
            <a:ext cx="1630760" cy="1221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7" descr="jerusalem_temple_mod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214" y="1786520"/>
            <a:ext cx="7389487" cy="3149769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10309368" y="857252"/>
            <a:ext cx="280846" cy="5078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he-IL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66499" y="3644315"/>
            <a:ext cx="1680531" cy="52322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he-IL" altLang="he-IL" sz="2800" b="1" dirty="0" smtClean="0">
                <a:solidFill>
                  <a:srgbClr val="FFFF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בהצלחה!</a:t>
            </a:r>
            <a:endParaRPr lang="he-IL" altLang="he-IL" sz="2800" b="1" dirty="0">
              <a:solidFill>
                <a:srgbClr val="FFFF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8390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animBg="1"/>
      <p:bldP spid="11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1947</TotalTime>
  <Words>1447</Words>
  <Application>Microsoft Office PowerPoint</Application>
  <PresentationFormat>מסך רחב</PresentationFormat>
  <Paragraphs>135</Paragraphs>
  <Slides>66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66</vt:i4>
      </vt:variant>
    </vt:vector>
  </HeadingPairs>
  <TitlesOfParts>
    <vt:vector size="73" baseType="lpstr">
      <vt:lpstr>Arial</vt:lpstr>
      <vt:lpstr>Calibri</vt:lpstr>
      <vt:lpstr>Calibri Light</vt:lpstr>
      <vt:lpstr>David</vt:lpstr>
      <vt:lpstr>Guttman Stam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שמואל כץ</dc:creator>
  <cp:lastModifiedBy>שמואל כץ</cp:lastModifiedBy>
  <cp:revision>103</cp:revision>
  <dcterms:created xsi:type="dcterms:W3CDTF">2020-01-06T11:25:57Z</dcterms:created>
  <dcterms:modified xsi:type="dcterms:W3CDTF">2020-08-18T09:43:07Z</dcterms:modified>
</cp:coreProperties>
</file>