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93"/>
  </p:notesMasterIdLst>
  <p:sldIdLst>
    <p:sldId id="319" r:id="rId2"/>
    <p:sldId id="357" r:id="rId3"/>
    <p:sldId id="358" r:id="rId4"/>
    <p:sldId id="359" r:id="rId5"/>
    <p:sldId id="372" r:id="rId6"/>
    <p:sldId id="375" r:id="rId7"/>
    <p:sldId id="373" r:id="rId8"/>
    <p:sldId id="374" r:id="rId9"/>
    <p:sldId id="262" r:id="rId10"/>
    <p:sldId id="275" r:id="rId11"/>
    <p:sldId id="376" r:id="rId12"/>
    <p:sldId id="279" r:id="rId13"/>
    <p:sldId id="386" r:id="rId14"/>
    <p:sldId id="377" r:id="rId15"/>
    <p:sldId id="352" r:id="rId16"/>
    <p:sldId id="351" r:id="rId17"/>
    <p:sldId id="350" r:id="rId18"/>
    <p:sldId id="277" r:id="rId19"/>
    <p:sldId id="274" r:id="rId20"/>
    <p:sldId id="270" r:id="rId21"/>
    <p:sldId id="333" r:id="rId22"/>
    <p:sldId id="384" r:id="rId23"/>
    <p:sldId id="356" r:id="rId24"/>
    <p:sldId id="264" r:id="rId25"/>
    <p:sldId id="353" r:id="rId26"/>
    <p:sldId id="257" r:id="rId27"/>
    <p:sldId id="278" r:id="rId28"/>
    <p:sldId id="371" r:id="rId29"/>
    <p:sldId id="282" r:id="rId30"/>
    <p:sldId id="281" r:id="rId31"/>
    <p:sldId id="283" r:id="rId32"/>
    <p:sldId id="261" r:id="rId33"/>
    <p:sldId id="284" r:id="rId34"/>
    <p:sldId id="361" r:id="rId35"/>
    <p:sldId id="265" r:id="rId36"/>
    <p:sldId id="334" r:id="rId37"/>
    <p:sldId id="364" r:id="rId38"/>
    <p:sldId id="268" r:id="rId39"/>
    <p:sldId id="360" r:id="rId40"/>
    <p:sldId id="388" r:id="rId41"/>
    <p:sldId id="269" r:id="rId42"/>
    <p:sldId id="318" r:id="rId43"/>
    <p:sldId id="266" r:id="rId44"/>
    <p:sldId id="392" r:id="rId45"/>
    <p:sldId id="267" r:id="rId46"/>
    <p:sldId id="271" r:id="rId47"/>
    <p:sldId id="272" r:id="rId48"/>
    <p:sldId id="378" r:id="rId49"/>
    <p:sldId id="379" r:id="rId50"/>
    <p:sldId id="380" r:id="rId51"/>
    <p:sldId id="381" r:id="rId52"/>
    <p:sldId id="383" r:id="rId53"/>
    <p:sldId id="338" r:id="rId54"/>
    <p:sldId id="339" r:id="rId55"/>
    <p:sldId id="389" r:id="rId56"/>
    <p:sldId id="342" r:id="rId57"/>
    <p:sldId id="363" r:id="rId58"/>
    <p:sldId id="366" r:id="rId59"/>
    <p:sldId id="369" r:id="rId60"/>
    <p:sldId id="387" r:id="rId61"/>
    <p:sldId id="370" r:id="rId62"/>
    <p:sldId id="349" r:id="rId63"/>
    <p:sldId id="340" r:id="rId64"/>
    <p:sldId id="331" r:id="rId65"/>
    <p:sldId id="286" r:id="rId66"/>
    <p:sldId id="344" r:id="rId67"/>
    <p:sldId id="385" r:id="rId68"/>
    <p:sldId id="362" r:id="rId69"/>
    <p:sldId id="293" r:id="rId70"/>
    <p:sldId id="343" r:id="rId71"/>
    <p:sldId id="317" r:id="rId72"/>
    <p:sldId id="309" r:id="rId73"/>
    <p:sldId id="365" r:id="rId74"/>
    <p:sldId id="345" r:id="rId75"/>
    <p:sldId id="346" r:id="rId76"/>
    <p:sldId id="347" r:id="rId77"/>
    <p:sldId id="348" r:id="rId78"/>
    <p:sldId id="391" r:id="rId79"/>
    <p:sldId id="390" r:id="rId80"/>
    <p:sldId id="326" r:id="rId81"/>
    <p:sldId id="298" r:id="rId82"/>
    <p:sldId id="300" r:id="rId83"/>
    <p:sldId id="330" r:id="rId84"/>
    <p:sldId id="301" r:id="rId85"/>
    <p:sldId id="302" r:id="rId86"/>
    <p:sldId id="299" r:id="rId87"/>
    <p:sldId id="355" r:id="rId88"/>
    <p:sldId id="305" r:id="rId89"/>
    <p:sldId id="307" r:id="rId90"/>
    <p:sldId id="306" r:id="rId91"/>
    <p:sldId id="321" r:id="rId9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7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891334A-B874-4F65-BAC0-77E8946D866D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A3FD93A-4FF9-463D-8F23-F85396F518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001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E85FB-8218-4533-AC02-50B95E37C36E}" type="slidenum">
              <a:rPr lang="he-IL" smtClean="0"/>
              <a:t>68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097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 smtClean="0"/>
          </a:p>
        </p:txBody>
      </p:sp>
      <p:sp>
        <p:nvSpPr>
          <p:cNvPr id="4100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7784AE-B359-482E-A172-104CDFB32DAE}" type="slidenum">
              <a:rPr lang="he-IL" altLang="he-IL" smtClean="0"/>
              <a:pPr/>
              <a:t>69</a:t>
            </a:fld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1856566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91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91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91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3075173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802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150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1398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42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96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81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657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0475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67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118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699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0EEF8-0E1F-4409-9C5B-2754060F3719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F3F31-EE00-4757-A5C9-FDAC7D0653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821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28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g"/><Relationship Id="rId5" Type="http://schemas.openxmlformats.org/officeDocument/2006/relationships/image" Target="../media/image139.png"/><Relationship Id="rId4" Type="http://schemas.openxmlformats.org/officeDocument/2006/relationships/image" Target="../media/image1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jpeg"/><Relationship Id="rId5" Type="http://schemas.openxmlformats.org/officeDocument/2006/relationships/image" Target="../media/image150.png"/><Relationship Id="rId4" Type="http://schemas.openxmlformats.org/officeDocument/2006/relationships/image" Target="../media/image149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7" Type="http://schemas.openxmlformats.org/officeDocument/2006/relationships/image" Target="../media/image1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168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12" Type="http://schemas.openxmlformats.org/officeDocument/2006/relationships/image" Target="../media/image16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jpeg"/><Relationship Id="rId11" Type="http://schemas.openxmlformats.org/officeDocument/2006/relationships/image" Target="../media/image166.png"/><Relationship Id="rId5" Type="http://schemas.openxmlformats.org/officeDocument/2006/relationships/image" Target="../media/image160.jpeg"/><Relationship Id="rId15" Type="http://schemas.openxmlformats.org/officeDocument/2006/relationships/image" Target="../media/image170.jpeg"/><Relationship Id="rId10" Type="http://schemas.openxmlformats.org/officeDocument/2006/relationships/image" Target="../media/image165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Relationship Id="rId14" Type="http://schemas.openxmlformats.org/officeDocument/2006/relationships/image" Target="../media/image16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8.png"/><Relationship Id="rId4" Type="http://schemas.openxmlformats.org/officeDocument/2006/relationships/image" Target="../media/image177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g"/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1.jpeg"/><Relationship Id="rId5" Type="http://schemas.openxmlformats.org/officeDocument/2006/relationships/image" Target="../media/image210.jpeg"/><Relationship Id="rId4" Type="http://schemas.openxmlformats.org/officeDocument/2006/relationships/image" Target="../media/image209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2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9" name="Text Box 15"/>
          <p:cNvSpPr txBox="1">
            <a:spLocks noChangeArrowheads="1"/>
          </p:cNvSpPr>
          <p:nvPr/>
        </p:nvSpPr>
        <p:spPr bwMode="auto">
          <a:xfrm>
            <a:off x="4460875" y="65532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400"/>
          </a:p>
        </p:txBody>
      </p:sp>
      <p:sp>
        <p:nvSpPr>
          <p:cNvPr id="3" name="TextBox 2"/>
          <p:cNvSpPr txBox="1"/>
          <p:nvPr/>
        </p:nvSpPr>
        <p:spPr>
          <a:xfrm>
            <a:off x="3296761" y="77654"/>
            <a:ext cx="558037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4000" b="1" dirty="0" smtClean="0"/>
              <a:t>100 שנה לרבנות הראשית</a:t>
            </a:r>
          </a:p>
        </p:txBody>
      </p:sp>
      <p:pic>
        <p:nvPicPr>
          <p:cNvPr id="1026" name="Picture 2" descr="http://www.hechalshlomo.org.il/~files/block/21073/big/zh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666" y="2432633"/>
            <a:ext cx="2337239" cy="175293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56617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808" y="4444160"/>
            <a:ext cx="3167033" cy="1983344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9598" y="4386379"/>
            <a:ext cx="2979460" cy="198334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62" y="2810072"/>
            <a:ext cx="1477682" cy="121216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http://upload-community.kipa.co.il/magazine/11192015109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174" y="1418268"/>
            <a:ext cx="2138041" cy="283703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96" y="196482"/>
            <a:ext cx="927838" cy="637446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404677" y="901972"/>
            <a:ext cx="3358612" cy="646331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3600" b="1" dirty="0">
                <a:solidFill>
                  <a:schemeClr val="bg1"/>
                </a:solidFill>
              </a:rPr>
              <a:t>תרפ"א – </a:t>
            </a:r>
            <a:r>
              <a:rPr lang="he-IL" sz="3600" b="1" dirty="0" smtClean="0">
                <a:solidFill>
                  <a:schemeClr val="bg1"/>
                </a:solidFill>
              </a:rPr>
              <a:t>תשפ"א</a:t>
            </a:r>
            <a:endParaRPr lang="he-IL" sz="36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×§×××¥:×¡×× ××¨×× ××ª ××¨××©××ª ×××©×¨×× - ×ª×©×¢''×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344" y="4788764"/>
            <a:ext cx="1377518" cy="137751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6" t="35167" r="39056" b="34844"/>
          <a:stretch/>
        </p:blipFill>
        <p:spPr>
          <a:xfrm>
            <a:off x="9690246" y="139052"/>
            <a:ext cx="1370070" cy="112686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24895" y="6519446"/>
            <a:ext cx="612410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רב בתי ספר בירושלים וחוקר תולדות הרבנות הראשית </a:t>
            </a:r>
            <a:endParaRPr lang="he-IL" sz="1600" b="1" dirty="0"/>
          </a:p>
        </p:txBody>
      </p:sp>
      <p:sp>
        <p:nvSpPr>
          <p:cNvPr id="16" name="מלבן 15"/>
          <p:cNvSpPr/>
          <p:nvPr/>
        </p:nvSpPr>
        <p:spPr>
          <a:xfrm>
            <a:off x="2306254" y="1718417"/>
            <a:ext cx="7555458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ספרים, הצעות ללימוד והפעלות, ביבליוגרפיה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88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16629" t="15835" r="14382" b="6255"/>
          <a:stretch/>
        </p:blipFill>
        <p:spPr>
          <a:xfrm>
            <a:off x="1704512" y="1290791"/>
            <a:ext cx="3090909" cy="52508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42027" y="786582"/>
            <a:ext cx="518603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הספר: הרבנות הראשית לישראל: שבעים שנה לייסודה</a:t>
            </a:r>
            <a:endParaRPr lang="he-IL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" t="3288" r="25969" b="25048"/>
          <a:stretch/>
        </p:blipFill>
        <p:spPr>
          <a:xfrm>
            <a:off x="7474998" y="692151"/>
            <a:ext cx="3994951" cy="59935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607451" y="82919"/>
            <a:ext cx="297709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ספרים על הרבנות הראשית</a:t>
            </a:r>
            <a:endParaRPr lang="he-IL" sz="2000" b="1" dirty="0"/>
          </a:p>
        </p:txBody>
      </p:sp>
    </p:spTree>
    <p:extLst>
      <p:ext uri="{BB962C8B-B14F-4D97-AF65-F5344CB8AC3E}">
        <p14:creationId xmlns:p14="http://schemas.microsoft.com/office/powerpoint/2010/main" val="3862109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5524" b="19224"/>
          <a:stretch/>
        </p:blipFill>
        <p:spPr>
          <a:xfrm>
            <a:off x="6809425" y="226277"/>
            <a:ext cx="4305419" cy="6325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r="8036" b="18835"/>
          <a:stretch/>
        </p:blipFill>
        <p:spPr>
          <a:xfrm>
            <a:off x="1038688" y="226277"/>
            <a:ext cx="4367814" cy="63688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351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8" r="13891" b="29457"/>
          <a:stretch/>
        </p:blipFill>
        <p:spPr>
          <a:xfrm>
            <a:off x="7084381" y="315319"/>
            <a:ext cx="3988190" cy="62273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8434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in product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521" y="1039784"/>
            <a:ext cx="5210095" cy="521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01993" y="78079"/>
            <a:ext cx="5388013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ספרים על הרבנים הראשיים </a:t>
            </a:r>
            <a:r>
              <a:rPr lang="he-IL" sz="1600" b="1" dirty="0" smtClean="0"/>
              <a:t>(תולדות חיים ופועלם בלבד)</a:t>
            </a:r>
            <a:endParaRPr lang="he-IL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473599" y="592894"/>
            <a:ext cx="32447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אברהם יצחק הכהן קוק זצ"ל</a:t>
            </a:r>
            <a:endParaRPr lang="he-IL" b="1" dirty="0"/>
          </a:p>
        </p:txBody>
      </p:sp>
      <p:pic>
        <p:nvPicPr>
          <p:cNvPr id="2052" name="Picture 4" descr="אגרות הראיה חלק ה תרפ&quot;&quot;ב | דברי שיר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155" y="1191637"/>
            <a:ext cx="3076529" cy="493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4"/>
          <a:srcRect l="2161" t="-1" r="5841" b="598"/>
          <a:stretch/>
        </p:blipFill>
        <p:spPr>
          <a:xfrm>
            <a:off x="568171" y="1260605"/>
            <a:ext cx="3116062" cy="48633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7736" y="6249879"/>
            <a:ext cx="238719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מהדורה חדשה והוספות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40098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327" y="485775"/>
            <a:ext cx="4543425" cy="5886450"/>
          </a:xfrm>
          <a:prstGeom prst="rect">
            <a:avLst/>
          </a:prstGeom>
        </p:spPr>
      </p:pic>
      <p:sp>
        <p:nvSpPr>
          <p:cNvPr id="3" name="AutoShape 2" descr="רב ומנהיג - הרב אברהם יצחק הכוהן קוק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436" y="485775"/>
            <a:ext cx="3784146" cy="5886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0745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נפש הראי&quot;ה לשלושה באלול - נפש הראי&quot;ה לשלושה באלול למכיר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978" y="544867"/>
            <a:ext cx="4065845" cy="576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45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אוצרות הראי&quot;ה הרב משה צוריא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51" y="307944"/>
            <a:ext cx="5758649" cy="5758649"/>
          </a:xfrm>
          <a:prstGeom prst="rect">
            <a:avLst/>
          </a:prstGeom>
        </p:spPr>
      </p:pic>
      <p:pic>
        <p:nvPicPr>
          <p:cNvPr id="5124" name="Picture 4" descr="חנות הספרים של סבתא חיה | Faceboo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18"/>
          <a:stretch/>
        </p:blipFill>
        <p:spPr bwMode="auto">
          <a:xfrm rot="16200000">
            <a:off x="6873068" y="1491510"/>
            <a:ext cx="5145545" cy="32137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055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מציאות קטן , ספר מציאות קטן , הרב קוק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"/>
          <a:stretch/>
        </p:blipFill>
        <p:spPr bwMode="auto">
          <a:xfrm>
            <a:off x="6850488" y="575824"/>
            <a:ext cx="4195703" cy="57063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במחיצתו - זכרונות על מרן הרא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603" y="575824"/>
            <a:ext cx="4129429" cy="57684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51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277" y="428624"/>
            <a:ext cx="5293396" cy="61077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 descr="מלאכים כבני אדם - הרב אברהם יצחק הכהן קוק / שמחה ר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5" y="346675"/>
            <a:ext cx="4390255" cy="61646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152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אלה מסעי - מסע המושבות - אלה מסעי - מסע המושבות למכירה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" t="7611" r="11539" b="6330"/>
          <a:stretch/>
        </p:blipFill>
        <p:spPr bwMode="auto">
          <a:xfrm>
            <a:off x="7501632" y="548137"/>
            <a:ext cx="4083728" cy="596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/>
          <a:srcRect l="2940" t="2803" r="5546" b="1294"/>
          <a:stretch/>
        </p:blipFill>
        <p:spPr>
          <a:xfrm>
            <a:off x="1109389" y="548136"/>
            <a:ext cx="4279357" cy="59693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4892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להכות שור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172" y="511282"/>
            <a:ext cx="4180397" cy="58354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קורא לדג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0" name="Picture 6" descr="https://yhb.org.il/wp-content/uploads/2020/02/%D7%94%D7%93%D7%9E%D7%99%D7%94-%D7%A7%D7%95%D7%A8%D7%90-%D7%9C%D7%93%D7%92%D7%9C-%D7%A2%D7%9D-%D7%A8%D7%A7%D7%A2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56377"/>
            <a:ext cx="5940425" cy="676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212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כותלנו: הרב קוק והמאבק על הכותל - דברי שי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807" y="523043"/>
            <a:ext cx="4105004" cy="582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b="9207"/>
          <a:stretch/>
        </p:blipFill>
        <p:spPr>
          <a:xfrm>
            <a:off x="1020933" y="523043"/>
            <a:ext cx="4350057" cy="584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31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ow does one replace the irreplaceable? - Israel National New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53"/>
          <a:stretch/>
        </p:blipFill>
        <p:spPr bwMode="auto">
          <a:xfrm>
            <a:off x="6848744" y="538377"/>
            <a:ext cx="5082844" cy="57573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aron-hasfarim.co.il/uploadimages/180/9372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5" t="2701" r="18518" b="2938"/>
          <a:stretch/>
        </p:blipFill>
        <p:spPr bwMode="auto">
          <a:xfrm>
            <a:off x="1509205" y="550416"/>
            <a:ext cx="3861786" cy="574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206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5" r="6207" b="22718"/>
          <a:stretch/>
        </p:blipFill>
        <p:spPr>
          <a:xfrm>
            <a:off x="6853938" y="539537"/>
            <a:ext cx="4003453" cy="5801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7" r="4376" b="19094"/>
          <a:stretch/>
        </p:blipFill>
        <p:spPr>
          <a:xfrm>
            <a:off x="1147775" y="539537"/>
            <a:ext cx="4223215" cy="58011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0972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האיש נגד הזרם / שמואל הרב אבידור הכה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306" y="549867"/>
            <a:ext cx="3864781" cy="575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שבחי הראי&quot;ה - הרב קוק זצ&quot;ל (הראי&quot;ה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51" y="549867"/>
            <a:ext cx="4033785" cy="575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527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8" r="16819" b="27767"/>
          <a:stretch/>
        </p:blipFill>
        <p:spPr>
          <a:xfrm>
            <a:off x="6826929" y="553706"/>
            <a:ext cx="3844031" cy="575058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4" t="906" r="6892" b="16894"/>
          <a:stretch/>
        </p:blipFill>
        <p:spPr>
          <a:xfrm>
            <a:off x="1104628" y="553706"/>
            <a:ext cx="4239730" cy="58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54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173" y="523656"/>
            <a:ext cx="4329344" cy="58106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594936" y="6369491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'אל עמי'</a:t>
            </a:r>
            <a:endParaRPr lang="he-IL" b="1" dirty="0"/>
          </a:p>
        </p:txBody>
      </p:sp>
      <p:pic>
        <p:nvPicPr>
          <p:cNvPr id="5" name="Picture 6" descr="גדולי האומה לילדי ישראל- רועה ישראל הרב קו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119" y="553424"/>
            <a:ext cx="4110361" cy="57416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59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אורות בשביל הארץ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668" y="208121"/>
            <a:ext cx="4641665" cy="64417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הרב קוק יוצא למסע בארץ ישראל (איור: עדי דוד) (איור: עדי דוד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" t="1264" r="5089"/>
          <a:stretch/>
        </p:blipFill>
        <p:spPr bwMode="auto">
          <a:xfrm>
            <a:off x="346230" y="208121"/>
            <a:ext cx="6542842" cy="56940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532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ניצוצות / הארות עצות ותובנות על פי משנתו של הראי&amp;q |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24"/>
          <a:stretch/>
        </p:blipFill>
        <p:spPr bwMode="auto">
          <a:xfrm>
            <a:off x="8360594" y="594803"/>
            <a:ext cx="3602976" cy="53504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446" y="594803"/>
            <a:ext cx="3718865" cy="53624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172" name="Picture 4" descr="כריכת הספר משפטי הרב קוק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60" y="594803"/>
            <a:ext cx="3531309" cy="53504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772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לרגל 80 שנה לפטירת מרן הרב קוק זצ&quot;ל - מחירים מיוחדים לספריו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304" y="528722"/>
            <a:ext cx="3476160" cy="57830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עם ישראל פסקאות מכתבי הרב קו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51" y="528722"/>
            <a:ext cx="4142481" cy="57830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177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15" y="236588"/>
            <a:ext cx="3691357" cy="367665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711" y="4041056"/>
            <a:ext cx="2713703" cy="2713703"/>
          </a:xfrm>
          <a:prstGeom prst="rect">
            <a:avLst/>
          </a:prstGeom>
        </p:spPr>
      </p:pic>
      <p:sp>
        <p:nvSpPr>
          <p:cNvPr id="4" name="AutoShape 2" descr="שירי הרב קוק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4"/>
          <a:srcRect l="9557" r="9526"/>
          <a:stretch/>
        </p:blipFill>
        <p:spPr>
          <a:xfrm>
            <a:off x="7344697" y="586556"/>
            <a:ext cx="4100052" cy="2842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5"/>
          <a:srcRect t="13943" b="14373"/>
          <a:stretch/>
        </p:blipFill>
        <p:spPr>
          <a:xfrm>
            <a:off x="460375" y="4168876"/>
            <a:ext cx="4572000" cy="24580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6"/>
          <a:srcRect l="28976" t="11782" r="10331" b="3042"/>
          <a:stretch/>
        </p:blipFill>
        <p:spPr>
          <a:xfrm>
            <a:off x="5887423" y="4168876"/>
            <a:ext cx="2526891" cy="220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79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bidspirit-images.global.ssl.fastly.net/suissiabooks/cloned-images/131518/004/a_ignore_q_80_w_1000_c_limit_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7" t="30775" r="16958" b="2432"/>
          <a:stretch/>
        </p:blipFill>
        <p:spPr bwMode="auto">
          <a:xfrm>
            <a:off x="603315" y="986969"/>
            <a:ext cx="3722017" cy="51813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bidspirit-images.global.ssl.fastly.net/suissiabooks/cloned-images/131518/006/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963" y="986969"/>
            <a:ext cx="7125485" cy="5344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34651" y="161431"/>
            <a:ext cx="212269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יעקב מאיר זצ"ל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923899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1.bp.blogspot.com/-vHzXJaiyyK8/XQ9fZh3glZI/AAAAAAALAvs/K8AoAzaBInsYg4gHrwTWZCfqdEuZYd5igCLcBGAs/s640/%25D7%2594%25D7%25A8%25D7%2590%25D7%25A9%25D7%2595%25D7%25A0%25D7%2599%25D7%259D%2B%25D7%259C%25D7%25A6%25D7%2599%25D7%2595%25D7%259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" t="2376" b="10871"/>
          <a:stretch/>
        </p:blipFill>
        <p:spPr bwMode="auto">
          <a:xfrm>
            <a:off x="7643674" y="522640"/>
            <a:ext cx="3759423" cy="60386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6" r="7304" b="20906"/>
          <a:stretch/>
        </p:blipFill>
        <p:spPr>
          <a:xfrm>
            <a:off x="958790" y="522640"/>
            <a:ext cx="4163626" cy="60715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1665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407" y="185321"/>
            <a:ext cx="4303728" cy="6487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t="1039"/>
          <a:stretch/>
        </p:blipFill>
        <p:spPr>
          <a:xfrm>
            <a:off x="7152097" y="185322"/>
            <a:ext cx="4631559" cy="64873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1114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/>
          <a:srcRect l="7669" t="7423" r="6554" b="9513"/>
          <a:stretch/>
        </p:blipFill>
        <p:spPr>
          <a:xfrm>
            <a:off x="6096000" y="672575"/>
            <a:ext cx="5773444" cy="44111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רבנות בסערת הימי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5" y="672575"/>
            <a:ext cx="3719463" cy="58767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30319" y="117043"/>
            <a:ext cx="333136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יצחק אייזיק הלוי הרצוג זצ"ל 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047168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207" y="122858"/>
            <a:ext cx="4019550" cy="5981700"/>
          </a:xfrm>
          <a:prstGeom prst="rect">
            <a:avLst/>
          </a:prstGeom>
        </p:spPr>
      </p:pic>
      <p:pic>
        <p:nvPicPr>
          <p:cNvPr id="3" name="Picture 4" descr="יחיד בדורו הרב יצחק אייזיק הלוי הרצוג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" b="976"/>
          <a:stretch/>
        </p:blipFill>
        <p:spPr bwMode="auto">
          <a:xfrm>
            <a:off x="7947574" y="122858"/>
            <a:ext cx="3957472" cy="592283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4" name="Picture 2" descr="C:\Users\123\Documents\Scan18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63" y="584066"/>
            <a:ext cx="3174321" cy="50592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2076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dspirit licitație | ספר מכמני עוזיאל - הקדשת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363" y="838569"/>
            <a:ext cx="3983525" cy="59678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נוטריקון: עוד על הדתיים ובית הכנסת בנהל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71" y="721124"/>
            <a:ext cx="4291349" cy="608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14477" y="199424"/>
            <a:ext cx="316304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בן ציון מאיר חי עוזיאל זצ"ל</a:t>
            </a:r>
            <a:endParaRPr lang="he-IL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631770" y="6243484"/>
            <a:ext cx="92845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6 כרכים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828663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B41DB8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75" y="639100"/>
            <a:ext cx="2736920" cy="529905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6" descr="E8D91D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87" y="617407"/>
            <a:ext cx="3917128" cy="529905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8" descr="E09C3C3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333" y="639100"/>
            <a:ext cx="3403618" cy="525567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980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6CE02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073" y="578743"/>
            <a:ext cx="4100955" cy="572998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5" descr="3B32AB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784" y="578743"/>
            <a:ext cx="3951771" cy="539343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3000376" y="6450768"/>
            <a:ext cx="6494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1600" b="1" dirty="0"/>
              <a:t>חוברת הכוללת: תולדות חיים בהרחבה, מסמכים ומכתבים, ביבליוגרפיה קצרה</a:t>
            </a:r>
            <a:endParaRPr lang="en-US" altLang="he-IL" sz="1600" b="1" dirty="0"/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1799784" y="5972175"/>
            <a:ext cx="3594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1600" b="1" dirty="0"/>
              <a:t>בעריכת הרב צבי </a:t>
            </a:r>
            <a:r>
              <a:rPr lang="he-IL" altLang="he-IL" sz="1600" b="1" dirty="0" err="1"/>
              <a:t>שינובר</a:t>
            </a:r>
            <a:r>
              <a:rPr lang="he-IL" altLang="he-IL" sz="1600" b="1" dirty="0"/>
              <a:t> והרב שמואל </a:t>
            </a:r>
            <a:r>
              <a:rPr lang="he-IL" altLang="he-IL" sz="1600" b="1" dirty="0" err="1"/>
              <a:t>כ"ץ</a:t>
            </a:r>
            <a:endParaRPr lang="en-US" alt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07925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EACD07D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0"/>
          <a:stretch>
            <a:fillRect/>
          </a:stretch>
        </p:blipFill>
        <p:spPr bwMode="auto">
          <a:xfrm>
            <a:off x="4176093" y="763981"/>
            <a:ext cx="3115441" cy="538476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4953700" y="173079"/>
            <a:ext cx="2284600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b="1" dirty="0" smtClean="0"/>
              <a:t>סרט </a:t>
            </a:r>
            <a:r>
              <a:rPr lang="he-IL" altLang="he-IL" b="1" dirty="0"/>
              <a:t>- 'הרואה למרחוק'</a:t>
            </a:r>
            <a:endParaRPr lang="en-US" altLang="he-IL" b="1" dirty="0"/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6291263" y="582453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e-IL" altLang="he-IL"/>
          </a:p>
          <a:p>
            <a:pPr eaLnBrk="1" hangingPunct="1"/>
            <a:endParaRPr lang="en-US" altLang="he-IL"/>
          </a:p>
        </p:txBody>
      </p:sp>
      <p:pic>
        <p:nvPicPr>
          <p:cNvPr id="14343" name="Picture 10" descr="E62295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777" y="709258"/>
            <a:ext cx="3855015" cy="543948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77" y="1307976"/>
            <a:ext cx="2823593" cy="283789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1854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2248.jpg"/>
          <p:cNvPicPr/>
          <p:nvPr/>
        </p:nvPicPr>
        <p:blipFill>
          <a:blip r:embed="rId2" cstate="print"/>
          <a:srcRect r="2201"/>
          <a:stretch>
            <a:fillRect/>
          </a:stretch>
        </p:blipFill>
        <p:spPr bwMode="auto">
          <a:xfrm>
            <a:off x="245616" y="559291"/>
            <a:ext cx="5726098" cy="51490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8" descr="coverOzi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00" y="559291"/>
            <a:ext cx="5660994" cy="468180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33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18234AB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4"/>
          <a:stretch>
            <a:fillRect/>
          </a:stretch>
        </p:blipFill>
        <p:spPr bwMode="auto">
          <a:xfrm>
            <a:off x="7759083" y="731421"/>
            <a:ext cx="3455449" cy="553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5" descr="18234AB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" r="51756"/>
          <a:stretch>
            <a:fillRect/>
          </a:stretch>
        </p:blipFill>
        <p:spPr bwMode="auto">
          <a:xfrm>
            <a:off x="2015231" y="873258"/>
            <a:ext cx="3226232" cy="539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5693323" y="210622"/>
            <a:ext cx="907503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b="1" dirty="0" smtClean="0"/>
              <a:t>הצוואה</a:t>
            </a:r>
            <a:endParaRPr lang="en-US" altLang="he-IL" dirty="0"/>
          </a:p>
        </p:txBody>
      </p:sp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3055418" y="6420467"/>
            <a:ext cx="61833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1600" b="1" dirty="0"/>
              <a:t>חוברות דידקטיות להבנת המקורות ההגותיים והרקע ההיסטורי של הצוואה</a:t>
            </a:r>
            <a:endParaRPr lang="en-US" alt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457640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3" t="23750" r="15825"/>
          <a:stretch>
            <a:fillRect/>
          </a:stretch>
        </p:blipFill>
        <p:spPr bwMode="auto">
          <a:xfrm>
            <a:off x="8688918" y="3463925"/>
            <a:ext cx="2688167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7" name="Picture 2" descr="××××¨ ×××××¨××ª ×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7" t="3300" r="17468" b="4263"/>
          <a:stretch>
            <a:fillRect/>
          </a:stretch>
        </p:blipFill>
        <p:spPr bwMode="auto">
          <a:xfrm>
            <a:off x="620185" y="3328989"/>
            <a:ext cx="3075516" cy="33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8" name="Picture 7" descr="http://www.wslibrary.net/sifria/5877-thickbox_default/lador-uldorot-vol2_r-itshaq-nissi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8" t="5263" r="21053" b="8772"/>
          <a:stretch>
            <a:fillRect/>
          </a:stretch>
        </p:blipFill>
        <p:spPr bwMode="auto">
          <a:xfrm>
            <a:off x="4464051" y="3344864"/>
            <a:ext cx="309880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9" name="תמונה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3" t="50859" r="37585" b="13908"/>
          <a:stretch>
            <a:fillRect/>
          </a:stretch>
        </p:blipFill>
        <p:spPr bwMode="auto">
          <a:xfrm>
            <a:off x="4271433" y="609601"/>
            <a:ext cx="3803651" cy="2633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9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467" y="246063"/>
            <a:ext cx="2057400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8792" name="Picture 4" descr="×ª××¦××ª ×ª××× × ×¢×××¨ ××××¨ ×××××¨××ª: ××§××× ××§××¤×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18" y="444501"/>
            <a:ext cx="1805516" cy="2600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47475" y="125922"/>
            <a:ext cx="209704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יצחק נסים זצ"ל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5707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מן ההר אל העם /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977" y="734227"/>
            <a:ext cx="3993365" cy="58694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77" y="692458"/>
            <a:ext cx="4231595" cy="59112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0752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82" y="349696"/>
            <a:ext cx="4806842" cy="48353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t="2128" r="5612" b="4581"/>
          <a:stretch/>
        </p:blipFill>
        <p:spPr>
          <a:xfrm>
            <a:off x="7093258" y="268182"/>
            <a:ext cx="4172505" cy="63216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9387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2" r="4083" b="56456"/>
          <a:stretch/>
        </p:blipFill>
        <p:spPr>
          <a:xfrm rot="1233220">
            <a:off x="8456804" y="1752697"/>
            <a:ext cx="3147220" cy="312016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78" y="636252"/>
            <a:ext cx="7877175" cy="5353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2865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בעוז ותעצומות - הרב שלמה גורן אוטוביוגרפי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10" y="636848"/>
            <a:ext cx="3678463" cy="58119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33850" y="143675"/>
            <a:ext cx="212430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שלמה גורן זצ"ל</a:t>
            </a:r>
            <a:endParaRPr lang="he-IL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8" r="13927" b="20573"/>
          <a:stretch/>
        </p:blipFill>
        <p:spPr>
          <a:xfrm>
            <a:off x="7374460" y="819297"/>
            <a:ext cx="3569111" cy="544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98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157" y="160338"/>
            <a:ext cx="4516607" cy="6391923"/>
          </a:xfrm>
          <a:prstGeom prst="rect">
            <a:avLst/>
          </a:prstGeom>
        </p:spPr>
      </p:pic>
      <p:sp>
        <p:nvSpPr>
          <p:cNvPr id="3" name="AutoShape 2" descr="מנהלים, מורים, גננות, רבני בתי ספר ורכזים יקרים , אנו שמחים להגיש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9" r="10481" b="29076"/>
          <a:stretch/>
        </p:blipFill>
        <p:spPr>
          <a:xfrm>
            <a:off x="6774426" y="160337"/>
            <a:ext cx="4434348" cy="641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38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גדולי האומה לילדי ישראל - גבור כארי - הרב שלמה גור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22" y="389568"/>
            <a:ext cx="4106496" cy="57362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93" y="1221059"/>
            <a:ext cx="5438037" cy="40732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58123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84" y="606086"/>
            <a:ext cx="2504272" cy="34510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t="9115"/>
          <a:stretch/>
        </p:blipFill>
        <p:spPr>
          <a:xfrm rot="20363280">
            <a:off x="635587" y="695397"/>
            <a:ext cx="3676650" cy="354061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l="14822" t="5491" r="18110" b="6845"/>
          <a:stretch/>
        </p:blipFill>
        <p:spPr>
          <a:xfrm>
            <a:off x="4888637" y="754603"/>
            <a:ext cx="2414726" cy="393280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3928" y="4199137"/>
            <a:ext cx="1984130" cy="25486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4921" y="161562"/>
            <a:ext cx="226215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עובדיה יוסף זצ"ל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1852921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4" t="1177" b="-1"/>
          <a:stretch/>
        </p:blipFill>
        <p:spPr>
          <a:xfrm>
            <a:off x="7208669" y="157241"/>
            <a:ext cx="4045672" cy="65435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327" y="157241"/>
            <a:ext cx="4120964" cy="6435200"/>
          </a:xfrm>
          <a:prstGeom prst="rect">
            <a:avLst/>
          </a:prstGeom>
        </p:spPr>
      </p:pic>
      <p:pic>
        <p:nvPicPr>
          <p:cNvPr id="1026" name="Picture 2" descr="https://sfilev2.f-static.com/image/users/171616/detail/big/3528487-32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106" y="4290933"/>
            <a:ext cx="2143125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5309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7538" t="3059" r="6023" b="4786"/>
          <a:stretch/>
        </p:blipFill>
        <p:spPr>
          <a:xfrm>
            <a:off x="7599286" y="554805"/>
            <a:ext cx="3224780" cy="57217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47901" y="86572"/>
            <a:ext cx="249619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אברהם שפירא זצ"ל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7" r="4376" b="18454"/>
          <a:stretch/>
        </p:blipFill>
        <p:spPr>
          <a:xfrm>
            <a:off x="526783" y="573839"/>
            <a:ext cx="4105205" cy="568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84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188" y="529304"/>
            <a:ext cx="4138656" cy="57993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20170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0494" y="179187"/>
            <a:ext cx="229101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מרדכי אליהו זצ"ל</a:t>
            </a:r>
            <a:endParaRPr lang="he-IL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560" y="727968"/>
            <a:ext cx="3803895" cy="276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661" y="3594471"/>
            <a:ext cx="2006335" cy="30207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20" y="640965"/>
            <a:ext cx="3853619" cy="27880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46" descr="C:\Users\123\Desktop\שותהראשי.jpg"/>
          <p:cNvPicPr>
            <a:picLocks noChangeAspect="1" noChangeArrowheads="1"/>
          </p:cNvPicPr>
          <p:nvPr/>
        </p:nvPicPr>
        <p:blipFill>
          <a:blip r:embed="rId5" cstate="print"/>
          <a:srcRect l="52965" t="10015" r="8495" b="25213"/>
          <a:stretch>
            <a:fillRect/>
          </a:stretch>
        </p:blipFill>
        <p:spPr bwMode="auto">
          <a:xfrm>
            <a:off x="7845889" y="3594471"/>
            <a:ext cx="2388603" cy="31235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09962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r="1855"/>
          <a:stretch/>
        </p:blipFill>
        <p:spPr>
          <a:xfrm>
            <a:off x="6897950" y="509155"/>
            <a:ext cx="4634143" cy="58396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6964" t="2145"/>
          <a:stretch/>
        </p:blipFill>
        <p:spPr>
          <a:xfrm>
            <a:off x="1597981" y="509155"/>
            <a:ext cx="4269605" cy="56627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28904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l tishlah yad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92" y="674701"/>
            <a:ext cx="4124416" cy="593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28290" y="108166"/>
            <a:ext cx="293542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ישראל מאיר לאו </a:t>
            </a:r>
            <a:r>
              <a:rPr lang="he-IL" b="1" dirty="0" err="1" smtClean="0"/>
              <a:t>שליט"א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0721764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6454588" y="797510"/>
            <a:ext cx="5737412" cy="59093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תכנית לימודים ופעילות לפי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מקצועות.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הכנת תכנית לימודים ופעילות לפי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חודשים.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3.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חומרי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עזר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למורים ולתלמידים – תולדות חיים, סיפורים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4. הכנת דפי לימוד ממשנתם.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5. הכנת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נקודות ורעיונות לדיון והפעלה,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דילמות, סדנאות.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6. הכנת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תערוכה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- על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חייהם ופועלם,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משנתם.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7.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מרכז למידה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-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כרטיסיות עבודה,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משחקים,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קלפים.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8.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קישוט בית הספר והכיתות –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תמונות,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אמרות,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ציורים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9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לוח קיר (מתחלף) - תמונתם, הלכה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שבועית,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תשובות בהלכה, פרשת שבוע, על החגים, ממשנתם, אמרות, תמונות,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סיפורים.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10. לימוד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תולדות חייהם ופועלם - תמונות לכל תלמיד במחברת או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קלסר, מילוי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'תעודת זהות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'.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11.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לימוד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מאמריהם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החשובים ביותר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– באמונה, בהלכה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, פרשת שבוע, פתגמי הרב קוק מ'ממגד ירחים'.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endParaRPr lang="he-IL" b="1" dirty="0" smtClean="0">
              <a:solidFill>
                <a:srgbClr val="000000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12. תפילות ושירי הרב קוק - לימוד, מקהלת בית הספר, הלחנה.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13.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ערבי לימוד הורים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ותלמידים, פתיחת אסיפת הורים.</a:t>
            </a:r>
            <a:endParaRPr lang="he-IL" b="1" dirty="0">
              <a:solidFill>
                <a:srgbClr val="000000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14.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חדר מורים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לומד – ממשנתם.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15. כתיבת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סיפורים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על מידותיהם ופועלם, הצגתם בתערוכה.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16. כתיבת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עבודה שנתית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על אחד הרבנים - על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תולדות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חייו ופועלו או על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משנתו באמונה ובהלכה. הצגתם בתערוכה. </a:t>
            </a:r>
            <a:endParaRPr lang="he-IL" b="1" dirty="0" smtClean="0">
              <a:solidFill>
                <a:srgbClr val="000000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17.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כתיבת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נאומים כרב ראשי, כתיבת מכתב לרב הראשי.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38776" y="104478"/>
            <a:ext cx="711444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</a:rPr>
              <a:t>א. </a:t>
            </a:r>
            <a:r>
              <a:rPr lang="he-IL" b="1" dirty="0" err="1" smtClean="0">
                <a:solidFill>
                  <a:prstClr val="black"/>
                </a:solidFill>
              </a:rPr>
              <a:t>הראי"ה</a:t>
            </a:r>
            <a:r>
              <a:rPr lang="he-IL" b="1" dirty="0" smtClean="0">
                <a:solidFill>
                  <a:prstClr val="black"/>
                </a:solidFill>
              </a:rPr>
              <a:t> קוק זצ"ל והרב יעקב מאיר זצ"ל - הצעות להכנת הנושא והפעלתו</a:t>
            </a: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127819" y="773231"/>
            <a:ext cx="6096000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18. תחרות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חנוכיות על דמותם, תחפושות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בפורים.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19. הכנת סרט, מצגת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– תחנות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בחיים, ספריהם,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עם שאלות מנחות. 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20.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הצגה - לראש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חודש, בת/בר-מצוה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, סוף השנה.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21.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הבאת מרצים לבית הספר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– על חייהם ומשנתם.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22. עריכת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חוברת בית ספרית - לקט מקורות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ממשנתם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ההלכתית-מחשבתית,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לקט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קצר מעבודות שהתלמידים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כתבו ועוד. 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23.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חידון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 ספרי -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על תולדות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חייהם ופועלם.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24. סיכום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בדף הקשר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השבועי/חודשי של המחנך/ת, המנהל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להורים –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דמויות מופת שלאורן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נלך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!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25. ביקורים וסיורים: ב'בית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הרב' [קוק]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ובישיבת מרכז הרב בירושלים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בעקבות 'מסע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המושבות' של הרב קוק: במושבות בסביבת יפו,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בתרע"ד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(שומרון, עמק יזרעאל, גליל עליון),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בתרפ"ד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(ב-30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נקודות יישוב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בשומרון ובגליל התחתון),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בתרפ"ה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ב'מסע תשובה' בעמק יזרעאל ובגליל)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ובתרפ"ז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בצפון). </a:t>
            </a:r>
          </a:p>
        </p:txBody>
      </p:sp>
      <p:pic>
        <p:nvPicPr>
          <p:cNvPr id="7" name="Picture 9" descr="2189_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339" y="4906297"/>
            <a:ext cx="934667" cy="175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הרב אברהם יצחק הכהן קו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909" y="4906297"/>
            <a:ext cx="1180393" cy="17548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8061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34644" y="664424"/>
            <a:ext cx="11922711" cy="61863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1. הכנת תכנית לימודים ופעילות לפי מקצועות.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2. הכנת תכנית לימודים ופעילות לפי חודשים.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3. הכנת חומרי עזר למורים ולתלמידים. כל תלמיד יכין מחברת או קלסר לנושא זה. ימלא 'תעודת זהות'.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4. קישוט בית הספר והכיתות - תמונות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של 16 הרבנים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הראשיים, כרזות, מאמרותיהם, 'התפילה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לשלום המדינה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ועוד.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5. 'לוח קיר' מתחלף - הלכה שבועית, תשובות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בהלכה,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פרשת שבוע, על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החגים,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ממשנתם, אמרות, תפילות, מכתבים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כרוזים, תמונות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סיפורים קצרים,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ועוד.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6. לימוד על הרבנות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הראשית לדורותיה - הרקע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להקמתה,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ועידת הייסוד שלה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פועלה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והתייחסותה לאירועים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החשובים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בחיי היישוב בארץ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ובתפוצות, מאבקה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להקמת המדינה,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בשואה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במלחמות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בחירות, תפקידיה, המחלקות השונות, ועוד.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7. לימוד על הפסקים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החשובים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ביותר של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הרבנות הראשית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לדורותיה – תקנות בענייני אישות ומשפחה, 'היתר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המכירה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בשנת השמיטה,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ניתוחי מתים, השתלת לב, החזרת שטחים, יהדותם של עולי אתיופיה (גיור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לחומרא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) וברה"מ, קביעת יום זיכרון לקדושי השואה, יום העצמאות ויום ירושלים כימי הודיה, ועוד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8. 'רב החודש' - (במידה שיש זמן)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ניתן ללמוד כל חודש (בקצרה) על אחד מהרבנים הראשיים או על זוג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או ללמוד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עליהם לפי תאריך לידתם או פטירתם.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לימוד ממשנתם בענייני: פרשת שבוע, אמונה, חגים, הלכה (</a:t>
            </a:r>
            <a:r>
              <a:rPr lang="he-IL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שו"תים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)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תפילות, שירים.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9.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לימוד מאמרים וסיפורים על הרבנים הראשיים – אלו מידות ניתן ללמוד מהם? </a:t>
            </a:r>
            <a:endParaRPr lang="he-IL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10.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חדר מורים לומד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– ממשנתם.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11.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ערבי לימוד הורים ותלמידים - בעזרת דפי לימוד ממשנתם (דפי מקורות). פתיחת אסיפת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הורים בדברי תורה ממשנתם.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265113" indent="-265113"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12.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א. כתיבת עבודה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(שנתית)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 אחד משני הרבנים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(תולדות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חייו, פעלו, משנתו, הנצחתו, רבותיו ותלמידיו,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ספריו).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בנסיבות מיוחדות, ניתן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  לכתוב 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 אחד מהרבנים הראשיים הנוספים. תחרות בית ספרית או ארצית, מתן פרסים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  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ב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 כתיבת עבודה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(שנתית)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 הרבנות הראשית לדורותיה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(היסטוריה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בחירות, מאבקים, פעילות, תפילות, פסקים והחלטות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חשובות).    תחרות בית ספרית או ארצית, מתן פרסים.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13.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כתיבת סיפורים עליהם.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14. כתיבת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מכתבים כרב ראשי, כתיבת מכתבים אל רב ראשי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5789" y="151278"/>
            <a:ext cx="598042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</a:rPr>
              <a:t>ב. 100 שנה </a:t>
            </a:r>
            <a:r>
              <a:rPr lang="he-IL" b="1" dirty="0">
                <a:solidFill>
                  <a:prstClr val="black"/>
                </a:solidFill>
              </a:rPr>
              <a:t>ל</a:t>
            </a:r>
            <a:r>
              <a:rPr lang="he-IL" b="1" dirty="0" smtClean="0">
                <a:solidFill>
                  <a:prstClr val="black"/>
                </a:solidFill>
              </a:rPr>
              <a:t>רבנות הראשית - הצעות </a:t>
            </a:r>
            <a:r>
              <a:rPr lang="he-IL" b="1" dirty="0">
                <a:solidFill>
                  <a:prstClr val="black"/>
                </a:solidFill>
              </a:rPr>
              <a:t>להכנת הנושא </a:t>
            </a:r>
            <a:r>
              <a:rPr lang="he-IL" b="1" dirty="0" smtClean="0">
                <a:solidFill>
                  <a:prstClr val="black"/>
                </a:solidFill>
              </a:rPr>
              <a:t>והפעלתו </a:t>
            </a:r>
            <a:endParaRPr lang="he-IL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9655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85446" y="197346"/>
            <a:ext cx="11621107" cy="64633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15. עריכת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חוברת בית ספרית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– ממה שכתבו התלמידים על הרבנות הראשית והרבנים הראשיים. (גם מורים יכולים לצרף מחוויות הוראת הנושא).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16. שליחת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מכתבים עם שאלות מחיי בית הספר לרבנים הראשיים, לרב העיר או לרב השכונה.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17.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קיום סדנאות והצגת דילמות בנושאים אקטואליים, כגון: הרב קוק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כמייסד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הרבנות הראשית מול מתנגדיו - בעד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ונגד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הקמת הרבנות הראשית; הרבנות הראשית – החזון ושברו; מדינת ישראל כיום ללא הרבנות הראשית - </a:t>
            </a:r>
            <a:r>
              <a:rPr lang="he-IL" b="1" dirty="0" err="1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היתכן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?; אופן בחירתה והרכבה, הווה ועתיד; גיור ממלכתי, כשרות ממלכתית – בעד ונגד, קליטת עלייה,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ועוד.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18.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סיכום בדף הקשר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השבועי של המחנך/ת, המנהל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להורים –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דמוית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מופת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שלאורן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נלך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!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19. בדפי פרשת השבוע ולקראת החגים – ממשנתם.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20.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הכנת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תערוכה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– על הרבנות הראשית לדורותיה: תפילות, פסקים, מכתבים, מודעות, כרוזים ועוד. מוצגים מהמחלקות השונות של הרבנות הראשית: תעודות הסמכה, מוצרים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בהכשר או באישור הרבנות הראשית, מצוות התלויות בארץ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ועוד.</a:t>
            </a:r>
          </a:p>
          <a:p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אם יש מקום וזמן – הכנת לוח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על כל רב ראשי שיכלול: תולדות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חיים בקצרה,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מפעולותיו, מכתבים, פסקים,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תמונות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ועוד. ספרים וחוברות של הרב ניתן להניח על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שולחן.)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21. הכנת מרכז למידה - כרטיסיות עבודה (אפשר בשילוב עם התערוכה), משחקים, קלפים ועוד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lang="he-IL" b="1" dirty="0" smtClean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22. הכנת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סמל, בול, ציורים לכבוד שנת ה-100 לרבנות הראשית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(ניתן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לקשט בהם את בית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הספר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23. הכנת סרטים והצגות מתאימות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לראש חודש, סיום מחצית, בר/בת מצוה, סיום השנה. </a:t>
            </a:r>
            <a:endParaRPr lang="he-IL" b="1" dirty="0" smtClean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24.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קיום חידון - בית ספרי, שכונתי, מחוזי, ארצי.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25. הקרנת סרטים ומצגות על הרבנות הראשית לדורותיה והרבנים הראשיים לדורותיהם.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26. הזמנת מרצים שהכירו את אחד מהרבנים הראשיים (בני משפחה, תלמידים, רבנים, הורים).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27. הזמנת מרצים להגברת המודעות לנושא כשרות המזון, ייבוא, ממתקים, באולמות שמחה, מסעדות, חנויות, ועוד. </a:t>
            </a:r>
          </a:p>
          <a:p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(התלמידים יחפשו ויצלמו תעודות כשרות בשוק, וברחבי העיר).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28. הזמנת מרצים להגברת המודעות לקיום מצוות התלויות בארץ: תרומות ומעשרות, ערלה, הכנה לשנת השמיטה, ועוד.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29. הזמנת רב העיר, רב השכונה ל'עשה לך רב'. 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30. כינוסים של מספר בתי ספר באותה העיר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– הופעת רב העיר והשכונות או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הרבנים הראשיים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לישראל. 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787049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94968" y="355363"/>
            <a:ext cx="11602064" cy="59093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31. ביקורים וסיורים :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ב'בית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הרב'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(קוק)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בירושלים; </a:t>
            </a:r>
            <a:endParaRPr lang="he-IL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בעקבות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 קוק והרב מאיר – מישיבת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'מרכז הרב', מוסד הרב קוק, שערי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צדק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הישן (מושב זקנים),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בית היתומים הספרדי, משכן הרבנות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הראשית הראשון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(בתחילת רח' הנביאים), רח' עזרת ישראל, 'בית הרב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(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ע"י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מדריכים מ'בית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').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בעקבות 'מסע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המושבות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-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של הרב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קוק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במושבות בסביבת יפו,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בתרע"ד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(שומרון, עמק יזרעאל, גליל עליון),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בתרפ"ד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(ב-30 נקודות בשומרון ובגליל התחתון),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בתרפ"ה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ב'מסע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תשובה' בעמק יזרעאל ובגליל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),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ובתרפ"ז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בצפון). 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(ניתן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לארגן סיור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במספר יישובים בהם הרבנים ביקרו מספר פעמים, ולבחון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האם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היו שינויים במסעות השונים.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ניתן לארגן סיורים על פי המחוזות השונים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.)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בישיבת 'מרכז הרב' בירושלים.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ב'חדר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הרצוג'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הכלול במוזיאון ב'היכל שלמה',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בירושלים.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במשרדי הרבנות הראשית של העיר, במועצה הדתית, בבית הכנסת המרכזי ביישוב.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e-IL" b="1" u="sng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u="sng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הערות</a:t>
            </a:r>
            <a:r>
              <a:rPr lang="he-IL" b="1" u="sng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בהפעלת הנושא ישתתפו: רב בית הספר,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הרכזת החברתית, והמורים במקצועות השונים. 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342900" indent="-342900" algn="just">
              <a:buFontTx/>
              <a:buAutoNum type="arabicPeriod"/>
            </a:pP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אפשר לפרוס את הנושא על פני השנה כולה,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או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לעסוק בו בחודש מסוים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endParaRPr lang="he-IL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342900" indent="-342900" algn="just">
              <a:buFontTx/>
              <a:buAutoNum type="arabicPeriod"/>
            </a:pP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רצוי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לקבוע ימי שיא כגון: באדר - בשבוע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החמ"ד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(הרבנות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הראשית נוסדה בט"ז באדר א'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תרפ"א); או באייר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- בין יום העצמאות ליום ירושלים, ימי חג שנקבעו ע"י הרבנות הראשית. </a:t>
            </a:r>
          </a:p>
          <a:p>
            <a:pPr marL="355600" indent="-355600" algn="just">
              <a:buFontTx/>
              <a:buAutoNum type="arabicPeriod" startAt="3"/>
            </a:pP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אם הזמן מצומצם, ניתן ללמוד בקצרה את תולדות חייהם של הרב קוק והרב מאיר, ולהאריך יותר בתפקודם כרבנים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ראשיים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</a:p>
          <a:p>
            <a:pPr marL="342900" indent="-342900" algn="just">
              <a:buAutoNum type="arabicPeriod" startAt="4"/>
            </a:pP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ראוי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לנצל את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ההזדמנות המיוחדת של שנה זו,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ולומר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מספר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משפטים על כל הרבנים הראשיים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לדורותיהם.</a:t>
            </a:r>
          </a:p>
          <a:p>
            <a:pPr marL="342900" indent="-342900" algn="just">
              <a:buAutoNum type="arabicPeriod" startAt="5"/>
            </a:pP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את ההפעלות הנ"ל יש להפעיל לפי רמת הכיתה והזמן שניתן לנושא זה.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6.   ניתן לנצל את זמני הארוחות לסיפורים, ואת ההפסקות לענות על שאלות על התערוכה, כרוזים או מרכז הלמידה, מתן פרסים בהתאם.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751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5663"/>
          <a:stretch/>
        </p:blipFill>
        <p:spPr>
          <a:xfrm>
            <a:off x="3567986" y="628095"/>
            <a:ext cx="5056027" cy="60634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700870" y="123333"/>
            <a:ext cx="492314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</a:rPr>
              <a:t>הפעלות – הרב בן ציון מאיר חי עוזיאל זצ"ל (דוגמא)</a:t>
            </a:r>
            <a:endParaRPr lang="he-IL" b="1" dirty="0">
              <a:solidFill>
                <a:prstClr val="black"/>
              </a:solidFill>
            </a:endParaRPr>
          </a:p>
        </p:txBody>
      </p:sp>
      <p:pic>
        <p:nvPicPr>
          <p:cNvPr id="4" name="תמונה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394" y="1306155"/>
            <a:ext cx="1458221" cy="212284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955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029" y="4165368"/>
            <a:ext cx="2026968" cy="13111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05691" y="1595011"/>
            <a:ext cx="1380618" cy="18339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00613" y="132486"/>
            <a:ext cx="259077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מידע על הרבנים הראשיים</a:t>
            </a:r>
            <a:endParaRPr lang="he-IL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650" y="134227"/>
            <a:ext cx="4705350" cy="637222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058" y="99762"/>
            <a:ext cx="4193630" cy="675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5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57028" y="99708"/>
            <a:ext cx="213231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לתלמידים - להשלמה</a:t>
            </a:r>
            <a:endParaRPr lang="he-IL" b="1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86" y="59770"/>
            <a:ext cx="4397961" cy="673846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377" y="143075"/>
            <a:ext cx="4719251" cy="657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486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772" y="111948"/>
            <a:ext cx="518045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</a:rPr>
              <a:t>מתן חומר עזר לתלמידים למילוי 'תעודת זהות' (דוגמא)</a:t>
            </a:r>
            <a:endParaRPr lang="he-IL" b="1" dirty="0">
              <a:solidFill>
                <a:prstClr val="black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l="3927" t="5311" r="2249" b="4267"/>
          <a:stretch/>
        </p:blipFill>
        <p:spPr>
          <a:xfrm>
            <a:off x="124288" y="571407"/>
            <a:ext cx="3666477" cy="1049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תמונה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r="1057"/>
          <a:stretch/>
        </p:blipFill>
        <p:spPr>
          <a:xfrm>
            <a:off x="8078680" y="571408"/>
            <a:ext cx="3968318" cy="61401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תמונה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"/>
          <a:stretch/>
        </p:blipFill>
        <p:spPr>
          <a:xfrm>
            <a:off x="3879543" y="571407"/>
            <a:ext cx="4030462" cy="61401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01702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900" y="635538"/>
            <a:ext cx="4283560" cy="603350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0" y="573229"/>
            <a:ext cx="4401639" cy="62181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99917" y="1228025"/>
            <a:ext cx="612560" cy="86113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6" name="TextBox 5"/>
          <p:cNvSpPr txBox="1"/>
          <p:nvPr/>
        </p:nvSpPr>
        <p:spPr>
          <a:xfrm>
            <a:off x="5432196" y="718650"/>
            <a:ext cx="132760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תעודת זהות</a:t>
            </a:r>
            <a:endParaRPr lang="he-IL" b="1" dirty="0"/>
          </a:p>
        </p:txBody>
      </p:sp>
      <p:pic>
        <p:nvPicPr>
          <p:cNvPr id="7" name="תמונה 6" descr="http://www.jerusalem-old-city.org/image/users/164218/ftp/my_files/g-elul/%D7%94%D7%A8%D7%91%20%D7%A7%D7%95%D7%A7.jpg?id=87135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86" y="1228025"/>
            <a:ext cx="623272" cy="8611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644" y="1185739"/>
            <a:ext cx="665497" cy="9034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37592" y="148040"/>
            <a:ext cx="65168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'תעודת זהות' למילוי ע"י התלמידים -  </a:t>
            </a:r>
            <a:r>
              <a:rPr lang="he-IL" b="1" dirty="0"/>
              <a:t>מה את\ה לוקח\ת אתך </a:t>
            </a:r>
            <a:r>
              <a:rPr lang="he-IL" b="1" dirty="0" smtClean="0"/>
              <a:t>מהרב? </a:t>
            </a:r>
            <a:endParaRPr lang="he-IL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106495" y="6145823"/>
            <a:ext cx="189729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400" b="1" dirty="0" smtClean="0"/>
              <a:t>מתן חומר עזר לתלמיד </a:t>
            </a:r>
          </a:p>
          <a:p>
            <a:r>
              <a:rPr lang="he-IL" sz="1400" b="1" dirty="0" smtClean="0"/>
              <a:t>למילוי תעודת הזהות</a:t>
            </a:r>
            <a:endParaRPr lang="he-IL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21362" y="1658592"/>
            <a:ext cx="1547219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פתיחה הנושא</a:t>
            </a:r>
          </a:p>
          <a:p>
            <a:r>
              <a:rPr lang="he-IL" b="1" dirty="0" smtClean="0"/>
              <a:t>סיכום הנושא</a:t>
            </a:r>
          </a:p>
          <a:p>
            <a:r>
              <a:rPr lang="he-IL" b="1" dirty="0" smtClean="0"/>
              <a:t>מילוי בתערוכה</a:t>
            </a:r>
          </a:p>
          <a:p>
            <a:r>
              <a:rPr lang="he-IL" b="1" dirty="0" smtClean="0"/>
              <a:t>מילוי בכיתה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4932599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780" y="778085"/>
            <a:ext cx="3904440" cy="58946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500577" y="182992"/>
            <a:ext cx="519084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הכנת חומר על הרב עוזיאל למורים ולתלמידים (דוגמא)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366377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1591" t="1137" r="2458" b="4340"/>
          <a:stretch/>
        </p:blipFill>
        <p:spPr>
          <a:xfrm>
            <a:off x="7921108" y="800219"/>
            <a:ext cx="4067404" cy="56334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014319" y="125216"/>
            <a:ext cx="416336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מתן הנחיות וחומר ראשוני למורים (דוגמא)</a:t>
            </a:r>
            <a:endParaRPr lang="he-IL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40403" y="647300"/>
            <a:ext cx="134684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/>
              <a:t>תולדות חיים (קצר)</a:t>
            </a:r>
          </a:p>
        </p:txBody>
      </p:sp>
      <p:sp>
        <p:nvSpPr>
          <p:cNvPr id="6" name="מלבן 5"/>
          <p:cNvSpPr/>
          <p:nvPr/>
        </p:nvSpPr>
        <p:spPr>
          <a:xfrm>
            <a:off x="9571532" y="309882"/>
            <a:ext cx="76655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/>
              <a:t>הנחיות</a:t>
            </a:r>
            <a:endParaRPr lang="he-IL" sz="1600" dirty="0"/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7" t="3754" b="4078"/>
          <a:stretch/>
        </p:blipFill>
        <p:spPr>
          <a:xfrm>
            <a:off x="1384917" y="973724"/>
            <a:ext cx="4098375" cy="584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1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260" y="1043791"/>
            <a:ext cx="3773009" cy="45182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40" y="1087031"/>
            <a:ext cx="3631784" cy="4475008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xtLst/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1" t="48245" b="21102"/>
          <a:stretch/>
        </p:blipFill>
        <p:spPr>
          <a:xfrm rot="5400000">
            <a:off x="6202915" y="5710139"/>
            <a:ext cx="797574" cy="12494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360655" y="5857320"/>
            <a:ext cx="1022797" cy="890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sp>
        <p:nvSpPr>
          <p:cNvPr id="11" name="מלבן 10"/>
          <p:cNvSpPr/>
          <p:nvPr/>
        </p:nvSpPr>
        <p:spPr>
          <a:xfrm>
            <a:off x="7377344" y="5902648"/>
            <a:ext cx="3373515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   </a:t>
            </a:r>
            <a:r>
              <a:rPr lang="he-IL" sz="1600" b="1" dirty="0"/>
              <a:t>הרב אברהם יצחק הכהן קוק זצ"ל </a:t>
            </a:r>
          </a:p>
          <a:p>
            <a:r>
              <a:rPr lang="he-IL" sz="1600" b="1" dirty="0" smtClean="0"/>
              <a:t>         נולד</a:t>
            </a:r>
            <a:r>
              <a:rPr lang="he-IL" sz="1600" b="1" dirty="0"/>
              <a:t>: תרכ"ה; נפטר: תרצ"ה</a:t>
            </a:r>
          </a:p>
          <a:p>
            <a:r>
              <a:rPr lang="he-IL" sz="1600" b="1" dirty="0"/>
              <a:t>   </a:t>
            </a:r>
            <a:r>
              <a:rPr lang="he-IL" sz="1600" b="1" dirty="0" smtClean="0"/>
              <a:t>   רב </a:t>
            </a:r>
            <a:r>
              <a:rPr lang="he-IL" sz="1600" b="1" dirty="0"/>
              <a:t>ראשי בשנים: </a:t>
            </a:r>
            <a:r>
              <a:rPr lang="he-IL" sz="1600" b="1" dirty="0" smtClean="0"/>
              <a:t>תרפ"א-תרצ"ה </a:t>
            </a:r>
            <a:endParaRPr lang="he-IL" sz="1600" b="1" dirty="0"/>
          </a:p>
        </p:txBody>
      </p:sp>
      <p:sp>
        <p:nvSpPr>
          <p:cNvPr id="12" name="מלבן 11"/>
          <p:cNvSpPr/>
          <p:nvPr/>
        </p:nvSpPr>
        <p:spPr>
          <a:xfrm>
            <a:off x="1606172" y="5857320"/>
            <a:ext cx="3488924" cy="86177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 smtClean="0"/>
              <a:t>         </a:t>
            </a:r>
            <a:r>
              <a:rPr lang="he-IL" sz="1600" b="1" dirty="0" smtClean="0"/>
              <a:t>הרב </a:t>
            </a:r>
            <a:r>
              <a:rPr lang="he-IL" sz="1600" b="1" dirty="0"/>
              <a:t>יעקב מאיר זצ"ל </a:t>
            </a:r>
            <a:endParaRPr lang="he-IL" sz="1600" b="1" dirty="0" smtClean="0"/>
          </a:p>
          <a:p>
            <a:r>
              <a:rPr lang="he-IL" sz="1600" b="1" dirty="0" smtClean="0"/>
              <a:t>       נולד</a:t>
            </a:r>
            <a:r>
              <a:rPr lang="he-IL" sz="1600" b="1" dirty="0"/>
              <a:t>: תרט"ז; נפטר: תרצ"ט</a:t>
            </a:r>
          </a:p>
          <a:p>
            <a:r>
              <a:rPr lang="he-IL" sz="1600" b="1" dirty="0"/>
              <a:t>     רב ראשי בשנים: תרפ"א-תרצ"ט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38429" y="83897"/>
            <a:ext cx="2877684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e-IL" altLang="he-IL" b="1" dirty="0">
                <a:solidFill>
                  <a:srgbClr val="FF0000"/>
                </a:solidFill>
              </a:rPr>
              <a:t>קישוט</a:t>
            </a:r>
            <a:r>
              <a:rPr lang="he-IL" altLang="he-IL" b="1" dirty="0"/>
              <a:t> בית </a:t>
            </a:r>
            <a:r>
              <a:rPr lang="he-IL" altLang="he-IL" b="1" dirty="0" smtClean="0"/>
              <a:t>הספר, 'לוח הרב'</a:t>
            </a:r>
            <a:endParaRPr lang="en-US" altLang="he-IL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79820" y="579233"/>
            <a:ext cx="453521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תליית תמונת הרבנים בכניסה לבית הספר ובכל כיתה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6730680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" r="-1"/>
          <a:stretch/>
        </p:blipFill>
        <p:spPr bwMode="auto">
          <a:xfrm>
            <a:off x="941033" y="1276444"/>
            <a:ext cx="1828802" cy="2684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תמונה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494918" y="4506947"/>
            <a:ext cx="2361565" cy="2057400"/>
          </a:xfrm>
          <a:prstGeom prst="rect">
            <a:avLst/>
          </a:prstGeom>
          <a:ln w="38100">
            <a:noFill/>
          </a:ln>
        </p:spPr>
      </p:pic>
      <p:pic>
        <p:nvPicPr>
          <p:cNvPr id="10" name="תמונה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765" y="1253643"/>
            <a:ext cx="2299234" cy="27072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תמונה 10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" t="3109" r="2693" b="5805"/>
          <a:stretch/>
        </p:blipFill>
        <p:spPr>
          <a:xfrm>
            <a:off x="3691693" y="4768961"/>
            <a:ext cx="2210541" cy="1349406"/>
          </a:xfrm>
          <a:prstGeom prst="rect">
            <a:avLst/>
          </a:prstGeom>
          <a:ln w="38100"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3691693" y="4026351"/>
            <a:ext cx="2472152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>
                <a:solidFill>
                  <a:prstClr val="black"/>
                </a:solidFill>
              </a:rPr>
              <a:t>הרב אברהם יצחק הכהן קוק</a:t>
            </a:r>
            <a:endParaRPr lang="he-IL" sz="16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37025" y="4026351"/>
            <a:ext cx="1470274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>
                <a:solidFill>
                  <a:prstClr val="black"/>
                </a:solidFill>
              </a:rPr>
              <a:t>הרב יעקב מאיר</a:t>
            </a:r>
            <a:endParaRPr lang="he-IL" sz="1600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5568" y="103442"/>
            <a:ext cx="5676554" cy="369332"/>
          </a:xfrm>
          <a:prstGeom prst="rect">
            <a:avLst/>
          </a:prstGeom>
          <a:solidFill>
            <a:srgbClr val="FFFF00"/>
          </a:solidFill>
          <a:ln>
            <a:solidFill>
              <a:srgbClr val="334F15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תולדות </a:t>
            </a:r>
            <a:r>
              <a:rPr lang="he-IL" b="1" dirty="0"/>
              <a:t>חיים </a:t>
            </a:r>
            <a:r>
              <a:rPr lang="he-IL" b="1" dirty="0" smtClean="0"/>
              <a:t>לתלייה בכל כיתה (דוגמא), תמונות לכל תלמיד</a:t>
            </a:r>
            <a:endParaRPr lang="he-IL" b="1" dirty="0"/>
          </a:p>
        </p:txBody>
      </p:sp>
      <p:pic>
        <p:nvPicPr>
          <p:cNvPr id="17" name="תמונה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7" t="3754" b="4078"/>
          <a:stretch/>
        </p:blipFill>
        <p:spPr>
          <a:xfrm>
            <a:off x="7248239" y="547596"/>
            <a:ext cx="4347208" cy="620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808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029" y="4165368"/>
            <a:ext cx="2026968" cy="13111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05691" y="1595011"/>
            <a:ext cx="1380618" cy="18339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665605" y="134227"/>
            <a:ext cx="29338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לתלייה בכל כיתה, לכל תלמיד</a:t>
            </a:r>
            <a:endParaRPr lang="he-IL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650" y="134227"/>
            <a:ext cx="4705350" cy="637222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058" y="99762"/>
            <a:ext cx="4193630" cy="6758238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4702627" y="1013060"/>
            <a:ext cx="278402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he-IL" b="1" dirty="0" smtClean="0"/>
              <a:t>"וְהָיוּ </a:t>
            </a:r>
            <a:r>
              <a:rPr lang="he-IL" b="1" dirty="0"/>
              <a:t>עֵינֶיךָ </a:t>
            </a:r>
            <a:r>
              <a:rPr lang="he-IL" b="1" dirty="0" smtClean="0"/>
              <a:t>ראוֹת אֶת מוֹרֶיךָ</a:t>
            </a:r>
            <a:r>
              <a:rPr lang="he-IL" b="1" dirty="0"/>
              <a:t> </a:t>
            </a:r>
            <a:r>
              <a:rPr lang="he-IL" b="1" dirty="0" smtClean="0"/>
              <a:t>"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400271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7486" y="85531"/>
            <a:ext cx="763702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מידע: יומן פעילות של הרב קוק והרב מאיר, תרפ"א-תרצ"ט (1921-1939) (דוגמא)</a:t>
            </a:r>
            <a:endParaRPr lang="he-IL" b="1" dirty="0"/>
          </a:p>
        </p:txBody>
      </p:sp>
      <p:pic>
        <p:nvPicPr>
          <p:cNvPr id="5" name="Picture 2" descr="C:\Users\123\Documents\Scan0745.jpg"/>
          <p:cNvPicPr>
            <a:picLocks noChangeAspect="1" noChangeArrowheads="1"/>
          </p:cNvPicPr>
          <p:nvPr/>
        </p:nvPicPr>
        <p:blipFill>
          <a:blip r:embed="rId2" cstate="print"/>
          <a:srcRect l="3783"/>
          <a:stretch>
            <a:fillRect/>
          </a:stretch>
        </p:blipFill>
        <p:spPr bwMode="auto">
          <a:xfrm>
            <a:off x="251542" y="1343921"/>
            <a:ext cx="2515761" cy="37403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06771" y="790114"/>
            <a:ext cx="180530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מתוך הספר, כרך ג:</a:t>
            </a:r>
            <a:endParaRPr lang="he-IL" sz="16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103" y="562489"/>
            <a:ext cx="3880233" cy="61248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226" y="562489"/>
            <a:ext cx="3796043" cy="61248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93315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t="12924" r="6244" b="2128"/>
          <a:stretch/>
        </p:blipFill>
        <p:spPr>
          <a:xfrm>
            <a:off x="678191" y="659876"/>
            <a:ext cx="4392892" cy="6089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1" t="1565" r="57397" b="48339"/>
          <a:stretch/>
        </p:blipFill>
        <p:spPr>
          <a:xfrm rot="5400000">
            <a:off x="7698888" y="-1196921"/>
            <a:ext cx="2121031" cy="6144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672901" y="216258"/>
            <a:ext cx="484619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תפקידי הרבנים הראשיים ומועצת הרבנות הראשית</a:t>
            </a:r>
            <a:endParaRPr lang="he-IL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63422" y="3025680"/>
            <a:ext cx="345960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מחוק הרבנות הראשית לישראל – </a:t>
            </a:r>
            <a:r>
              <a:rPr lang="he-IL" sz="1600" b="1" dirty="0" err="1" smtClean="0"/>
              <a:t>תש"ם</a:t>
            </a:r>
            <a:endParaRPr lang="he-IL" sz="1600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7" t="13074" r="6571" b="44488"/>
          <a:stretch/>
        </p:blipFill>
        <p:spPr>
          <a:xfrm rot="5400000">
            <a:off x="6953159" y="3871015"/>
            <a:ext cx="3435341" cy="260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t="5084" r="58519" b="52988"/>
          <a:stretch/>
        </p:blipFill>
        <p:spPr bwMode="auto">
          <a:xfrm>
            <a:off x="110835" y="1664931"/>
            <a:ext cx="5985164" cy="42585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032246" y="149232"/>
            <a:ext cx="2127505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e-IL" altLang="he-IL" b="1" dirty="0" smtClean="0"/>
              <a:t>לימוד על </a:t>
            </a:r>
            <a:r>
              <a:rPr lang="he-IL" altLang="he-IL" b="1" dirty="0"/>
              <a:t>פי </a:t>
            </a:r>
            <a:r>
              <a:rPr lang="he-IL" altLang="he-IL" b="1" dirty="0" smtClean="0"/>
              <a:t>מקצועות</a:t>
            </a:r>
            <a:endParaRPr lang="en-US" alt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247686" y="856357"/>
            <a:ext cx="5854487" cy="57554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1. </a:t>
            </a:r>
            <a:r>
              <a:rPr lang="he-IL" sz="1600" b="1" dirty="0" smtClean="0">
                <a:solidFill>
                  <a:srgbClr val="FF0000"/>
                </a:solidFill>
              </a:rPr>
              <a:t>פרשת השבוע, תנ"ך – </a:t>
            </a:r>
            <a:r>
              <a:rPr lang="he-IL" sz="1600" b="1" dirty="0" smtClean="0"/>
              <a:t>ממשנתם של הרבנים הראשיים.</a:t>
            </a:r>
          </a:p>
          <a:p>
            <a:r>
              <a:rPr lang="he-IL" sz="1600" b="1" dirty="0" smtClean="0"/>
              <a:t>2. </a:t>
            </a:r>
            <a:r>
              <a:rPr lang="he-IL" sz="1600" b="1" dirty="0" smtClean="0">
                <a:solidFill>
                  <a:srgbClr val="FF0000"/>
                </a:solidFill>
              </a:rPr>
              <a:t>הלכה – </a:t>
            </a:r>
            <a:r>
              <a:rPr lang="he-IL" sz="1600" b="1" dirty="0" smtClean="0"/>
              <a:t>תשובות מהרבנים הראשיים, מספרי </a:t>
            </a:r>
            <a:r>
              <a:rPr lang="he-IL" sz="1600" b="1" dirty="0" err="1" smtClean="0"/>
              <a:t>השו"ת</a:t>
            </a:r>
            <a:r>
              <a:rPr lang="he-IL" sz="1600" b="1" dirty="0" smtClean="0"/>
              <a:t> שלהם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ומאמרים, בנושאים אקטואליים: חינוך, שבת וחגים,</a:t>
            </a:r>
            <a:r>
              <a:rPr lang="he-IL" sz="1600" b="1" dirty="0"/>
              <a:t> רפואה, </a:t>
            </a:r>
            <a:endParaRPr lang="he-IL" sz="1600" b="1" dirty="0" smtClean="0"/>
          </a:p>
          <a:p>
            <a:r>
              <a:rPr lang="he-IL" sz="1600" b="1" dirty="0" smtClean="0"/>
              <a:t>    שמיטה, יום העצמאות, יום ירושלים, עוד.</a:t>
            </a:r>
          </a:p>
          <a:p>
            <a:r>
              <a:rPr lang="he-IL" sz="1600" b="1" dirty="0" smtClean="0"/>
              <a:t>3. </a:t>
            </a:r>
            <a:r>
              <a:rPr lang="he-IL" sz="1600" b="1" dirty="0" smtClean="0">
                <a:solidFill>
                  <a:srgbClr val="FF0000"/>
                </a:solidFill>
              </a:rPr>
              <a:t>מחשבת ישראל – </a:t>
            </a:r>
            <a:r>
              <a:rPr lang="he-IL" sz="1600" b="1" dirty="0" smtClean="0"/>
              <a:t>לימוד מאמרי הגות ממשנתם –חינוך</a:t>
            </a:r>
            <a:r>
              <a:rPr lang="he-IL" sz="1600" b="1" dirty="0"/>
              <a:t>, תורה, </a:t>
            </a:r>
            <a:endParaRPr lang="he-IL" sz="1600" b="1" dirty="0" smtClean="0"/>
          </a:p>
          <a:p>
            <a:r>
              <a:rPr lang="he-IL" sz="1600" b="1" dirty="0" smtClean="0"/>
              <a:t>    ארץ ישראל, מדינת ישראל, מעמד </a:t>
            </a:r>
            <a:r>
              <a:rPr lang="he-IL" sz="1600" b="1" dirty="0" err="1" smtClean="0"/>
              <a:t>האשה</a:t>
            </a:r>
            <a:r>
              <a:rPr lang="he-IL" sz="1600" b="1" dirty="0" smtClean="0"/>
              <a:t>, ועוד</a:t>
            </a:r>
            <a:r>
              <a:rPr lang="he-IL" sz="1600" b="1" dirty="0" smtClean="0"/>
              <a:t>. </a:t>
            </a:r>
            <a:r>
              <a:rPr lang="he-IL" sz="1600" b="1" dirty="0"/>
              <a:t>פתגמים </a:t>
            </a:r>
            <a:r>
              <a:rPr lang="he-IL" sz="1600" b="1" dirty="0" smtClean="0"/>
              <a:t>מהרב קוק</a:t>
            </a:r>
            <a:endParaRPr lang="he-IL" sz="1600" b="1" dirty="0"/>
          </a:p>
          <a:p>
            <a:r>
              <a:rPr lang="he-IL" sz="1600" b="1" dirty="0" smtClean="0"/>
              <a:t>    מ'מגד </a:t>
            </a:r>
            <a:r>
              <a:rPr lang="he-IL" sz="1600" b="1" dirty="0"/>
              <a:t>ירחים</a:t>
            </a:r>
            <a:r>
              <a:rPr lang="he-IL" sz="1600" b="1" dirty="0" smtClean="0"/>
              <a:t>'.</a:t>
            </a:r>
            <a:endParaRPr lang="he-IL" sz="1600" b="1" dirty="0" smtClean="0"/>
          </a:p>
          <a:p>
            <a:r>
              <a:rPr lang="he-IL" sz="1600" b="1" dirty="0" smtClean="0"/>
              <a:t>4. </a:t>
            </a:r>
            <a:r>
              <a:rPr lang="he-IL" sz="1600" b="1" dirty="0" smtClean="0">
                <a:solidFill>
                  <a:srgbClr val="FF0000"/>
                </a:solidFill>
              </a:rPr>
              <a:t>עברית, ספרות – </a:t>
            </a:r>
            <a:r>
              <a:rPr lang="he-IL" sz="1600" b="1" dirty="0" smtClean="0"/>
              <a:t>לימוד 'התפילה לשלום המדינה' </a:t>
            </a:r>
            <a:r>
              <a:rPr lang="he-IL" sz="1600" b="1" dirty="0"/>
              <a:t>ושירים </a:t>
            </a:r>
            <a:r>
              <a:rPr lang="he-IL" sz="1600" b="1" dirty="0" smtClean="0"/>
              <a:t>שלהם,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כתיבת חיבור, </a:t>
            </a:r>
            <a:r>
              <a:rPr lang="he-IL" sz="1600" b="1" dirty="0"/>
              <a:t>עבודה שנתית, מכתבים, </a:t>
            </a:r>
            <a:r>
              <a:rPr lang="he-IL" sz="1600" b="1" dirty="0" smtClean="0"/>
              <a:t>סיפורים </a:t>
            </a:r>
            <a:r>
              <a:rPr lang="he-IL" sz="1600" b="1" dirty="0"/>
              <a:t>עליהם, כתיבת </a:t>
            </a:r>
            <a:endParaRPr lang="he-IL" sz="1600" b="1" dirty="0" smtClean="0"/>
          </a:p>
          <a:p>
            <a:r>
              <a:rPr lang="he-IL" sz="1600" b="1" dirty="0"/>
              <a:t> </a:t>
            </a:r>
            <a:r>
              <a:rPr lang="he-IL" sz="1600" b="1" dirty="0" smtClean="0"/>
              <a:t>   סיפור </a:t>
            </a:r>
            <a:r>
              <a:rPr lang="he-IL" sz="1600" b="1" dirty="0"/>
              <a:t>או נאום כרב </a:t>
            </a:r>
            <a:r>
              <a:rPr lang="he-IL" sz="1600" b="1" dirty="0" smtClean="0"/>
              <a:t>ראשי, הבנת הנקרא בסיפורים.</a:t>
            </a:r>
          </a:p>
          <a:p>
            <a:r>
              <a:rPr lang="he-IL" sz="1600" b="1" dirty="0" smtClean="0"/>
              <a:t>5. </a:t>
            </a:r>
            <a:r>
              <a:rPr lang="he-IL" sz="1600" b="1" dirty="0" smtClean="0">
                <a:solidFill>
                  <a:srgbClr val="FF0000"/>
                </a:solidFill>
              </a:rPr>
              <a:t>היסטוריה – </a:t>
            </a:r>
            <a:r>
              <a:rPr lang="he-IL" sz="1600" b="1" dirty="0" smtClean="0"/>
              <a:t>'החכם באשי', הרקע להקמת הרבנות הראשית, ועידת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הייסוד שלה, הרבנות הראשית לדורותיה ופועלה והתייחסותה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לאירועים החשובים בחיי היישוב בארץ ובתפוצות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תולדות </a:t>
            </a:r>
            <a:r>
              <a:rPr lang="he-IL" sz="1600" b="1" dirty="0"/>
              <a:t>חיים של הרבנים הראשיים ופועלם</a:t>
            </a:r>
            <a:r>
              <a:rPr lang="he-IL" sz="1600" b="1" dirty="0" smtClean="0"/>
              <a:t>.</a:t>
            </a:r>
          </a:p>
          <a:p>
            <a:r>
              <a:rPr lang="he-IL" sz="1600" b="1" dirty="0" smtClean="0"/>
              <a:t>6. </a:t>
            </a:r>
            <a:r>
              <a:rPr lang="he-IL" sz="1600" b="1" dirty="0" smtClean="0">
                <a:solidFill>
                  <a:srgbClr val="FF0000"/>
                </a:solidFill>
              </a:rPr>
              <a:t>אזרחות – </a:t>
            </a:r>
            <a:r>
              <a:rPr lang="he-IL" sz="1600" b="1" dirty="0" smtClean="0"/>
              <a:t>הרבנות הראשית והרבנים הראשיים בענייני דת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ומדינה – גיור, יחסי דתיים ולא דתיים, חוקי המדינה ועוד.</a:t>
            </a:r>
          </a:p>
          <a:p>
            <a:r>
              <a:rPr lang="he-IL" sz="1600" b="1" dirty="0" smtClean="0"/>
              <a:t>7. </a:t>
            </a:r>
            <a:r>
              <a:rPr lang="he-IL" sz="1600" b="1" dirty="0" smtClean="0">
                <a:solidFill>
                  <a:srgbClr val="FF0000"/>
                </a:solidFill>
              </a:rPr>
              <a:t>תקשורת – </a:t>
            </a:r>
            <a:r>
              <a:rPr lang="he-IL" sz="1600" b="1" dirty="0" smtClean="0"/>
              <a:t>הכנת מצגת, סרט על הרבנים הראשיים.</a:t>
            </a:r>
          </a:p>
          <a:p>
            <a:r>
              <a:rPr lang="he-IL" sz="1600" b="1" dirty="0" smtClean="0"/>
              <a:t>8. </a:t>
            </a:r>
            <a:r>
              <a:rPr lang="he-IL" sz="1600" b="1" dirty="0" smtClean="0">
                <a:solidFill>
                  <a:srgbClr val="FF0000"/>
                </a:solidFill>
              </a:rPr>
              <a:t>אנגלית – </a:t>
            </a:r>
            <a:r>
              <a:rPr lang="he-IL" sz="1600" b="1" dirty="0" smtClean="0"/>
              <a:t>לימוד מכתבים שלהם באנגלית.</a:t>
            </a:r>
          </a:p>
          <a:p>
            <a:r>
              <a:rPr lang="he-IL" sz="1600" b="1" dirty="0" smtClean="0"/>
              <a:t>9. </a:t>
            </a:r>
            <a:r>
              <a:rPr lang="he-IL" sz="1600" b="1" dirty="0" smtClean="0">
                <a:solidFill>
                  <a:srgbClr val="FF0000"/>
                </a:solidFill>
              </a:rPr>
              <a:t>חינוך לחיי משפחה – </a:t>
            </a:r>
            <a:r>
              <a:rPr lang="he-IL" sz="1600" b="1" dirty="0" smtClean="0"/>
              <a:t>מאמרים ומכתבים בענייני קדושת המשפחה,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מעמד </a:t>
            </a:r>
            <a:r>
              <a:rPr lang="he-IL" sz="1600" b="1" dirty="0" err="1" smtClean="0"/>
              <a:t>האשה</a:t>
            </a:r>
            <a:r>
              <a:rPr lang="he-IL" sz="1600" b="1" dirty="0" smtClean="0"/>
              <a:t>, יחס הורים וילדים ועוד.</a:t>
            </a:r>
          </a:p>
          <a:p>
            <a:r>
              <a:rPr lang="he-IL" sz="1600" b="1" dirty="0" smtClean="0"/>
              <a:t>10. </a:t>
            </a:r>
            <a:r>
              <a:rPr lang="he-IL" sz="1600" b="1" dirty="0" smtClean="0">
                <a:solidFill>
                  <a:srgbClr val="FF0000"/>
                </a:solidFill>
              </a:rPr>
              <a:t>דרמה - </a:t>
            </a:r>
            <a:r>
              <a:rPr lang="he-IL" sz="1600" b="1" dirty="0"/>
              <a:t>הכנת </a:t>
            </a:r>
            <a:r>
              <a:rPr lang="he-IL" sz="1600" b="1" dirty="0" smtClean="0"/>
              <a:t>הצגה.</a:t>
            </a:r>
            <a:endParaRPr lang="he-IL" sz="1600" b="1" dirty="0"/>
          </a:p>
          <a:p>
            <a:r>
              <a:rPr lang="he-IL" sz="1600" b="1" dirty="0" smtClean="0"/>
              <a:t>11. </a:t>
            </a:r>
            <a:r>
              <a:rPr lang="he-IL" sz="1600" b="1" dirty="0" smtClean="0">
                <a:solidFill>
                  <a:srgbClr val="FF0000"/>
                </a:solidFill>
              </a:rPr>
              <a:t>מקהלה – </a:t>
            </a:r>
            <a:r>
              <a:rPr lang="he-IL" sz="1600" b="1" dirty="0" smtClean="0"/>
              <a:t>משירי הרב קוק, הלחנה משיריו.</a:t>
            </a:r>
          </a:p>
          <a:p>
            <a:r>
              <a:rPr lang="he-IL" sz="1600" b="1" dirty="0" smtClean="0"/>
              <a:t>12. </a:t>
            </a:r>
            <a:r>
              <a:rPr lang="he-IL" sz="1600" b="1" dirty="0" smtClean="0">
                <a:solidFill>
                  <a:srgbClr val="FF0000"/>
                </a:solidFill>
              </a:rPr>
              <a:t>עולים – </a:t>
            </a:r>
            <a:r>
              <a:rPr lang="he-IL" sz="1600" b="1" dirty="0" smtClean="0"/>
              <a:t>עזרה לקליטת העליות השונות, פסקי הלכה על יהדותם</a:t>
            </a:r>
            <a:r>
              <a:rPr lang="he-IL" sz="1600" b="1" dirty="0"/>
              <a:t>. </a:t>
            </a:r>
            <a:endParaRPr lang="he-IL" sz="1600" b="1" dirty="0" smtClean="0"/>
          </a:p>
        </p:txBody>
      </p:sp>
      <p:sp>
        <p:nvSpPr>
          <p:cNvPr id="5" name="מלבן 4"/>
          <p:cNvSpPr/>
          <p:nvPr/>
        </p:nvSpPr>
        <p:spPr>
          <a:xfrm>
            <a:off x="2050084" y="1066206"/>
            <a:ext cx="21066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altLang="he-IL" sz="1600" b="1" dirty="0" smtClean="0"/>
              <a:t>על </a:t>
            </a:r>
            <a:r>
              <a:rPr lang="he-IL" altLang="he-IL" sz="1600" b="1" dirty="0"/>
              <a:t>הרב עוזיאל (דוגמא)</a:t>
            </a:r>
            <a:endParaRPr lang="en-US" alt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82019" y="355274"/>
            <a:ext cx="335861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על הרבנות הראשית והרבנים הראשיים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5365003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9345" y="608737"/>
            <a:ext cx="7693196" cy="6186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אלול – </a:t>
            </a:r>
            <a:r>
              <a:rPr lang="he-IL" b="1" dirty="0" smtClean="0"/>
              <a:t>פתיחה, </a:t>
            </a:r>
            <a:r>
              <a:rPr lang="he-IL" b="1" dirty="0" err="1" smtClean="0">
                <a:solidFill>
                  <a:srgbClr val="0000FF"/>
                </a:solidFill>
              </a:rPr>
              <a:t>הראי"ה</a:t>
            </a:r>
            <a:r>
              <a:rPr lang="he-IL" b="1" dirty="0" smtClean="0">
                <a:solidFill>
                  <a:srgbClr val="0000FF"/>
                </a:solidFill>
              </a:rPr>
              <a:t> קוק, </a:t>
            </a:r>
            <a:r>
              <a:rPr lang="he-IL" b="1" dirty="0" smtClean="0"/>
              <a:t>התשובה [נפטר – בג' באלול, נולד – בט"ז באלול]</a:t>
            </a:r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כ"ד אלול – </a:t>
            </a:r>
            <a:r>
              <a:rPr lang="he-IL" b="1" dirty="0" smtClean="0">
                <a:solidFill>
                  <a:srgbClr val="0000FF"/>
                </a:solidFill>
              </a:rPr>
              <a:t>הרב </a:t>
            </a:r>
            <a:r>
              <a:rPr lang="he-IL" b="1" dirty="0" err="1" smtClean="0">
                <a:solidFill>
                  <a:srgbClr val="0000FF"/>
                </a:solidFill>
              </a:rPr>
              <a:t>ב"צ</a:t>
            </a:r>
            <a:r>
              <a:rPr lang="he-IL" b="1" dirty="0" smtClean="0">
                <a:solidFill>
                  <a:srgbClr val="0000FF"/>
                </a:solidFill>
              </a:rPr>
              <a:t> מ"ח עוזיאל </a:t>
            </a:r>
            <a:r>
              <a:rPr lang="he-IL" b="1" dirty="0" smtClean="0"/>
              <a:t>[יום פטירת, צוואתו]</a:t>
            </a:r>
          </a:p>
          <a:p>
            <a:r>
              <a:rPr lang="he-IL" b="1" dirty="0" smtClean="0">
                <a:solidFill>
                  <a:srgbClr val="FF0000"/>
                </a:solidFill>
              </a:rPr>
              <a:t>תשרי, 'עשרת ימי תשובה' – </a:t>
            </a:r>
            <a:r>
              <a:rPr lang="he-IL" b="1" dirty="0" smtClean="0">
                <a:solidFill>
                  <a:srgbClr val="0000FF"/>
                </a:solidFill>
              </a:rPr>
              <a:t>הרב אברהם שפירא </a:t>
            </a:r>
            <a:r>
              <a:rPr lang="he-IL" b="1" dirty="0" smtClean="0"/>
              <a:t>[נפטר בא' סוכות].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חשון – </a:t>
            </a:r>
            <a:r>
              <a:rPr lang="he-IL" b="1" dirty="0" smtClean="0">
                <a:solidFill>
                  <a:srgbClr val="0000FF"/>
                </a:solidFill>
              </a:rPr>
              <a:t>הרב קוק </a:t>
            </a:r>
            <a:r>
              <a:rPr lang="he-IL" b="1" dirty="0" smtClean="0"/>
              <a:t>- 'מסע המושבות' [י"ט בחשון] + </a:t>
            </a:r>
            <a:r>
              <a:rPr lang="he-IL" b="1" dirty="0" smtClean="0">
                <a:solidFill>
                  <a:srgbClr val="0000FF"/>
                </a:solidFill>
              </a:rPr>
              <a:t>הרב יעקב מאיר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כסלו – </a:t>
            </a:r>
            <a:r>
              <a:rPr lang="he-IL" b="1" dirty="0" smtClean="0">
                <a:solidFill>
                  <a:srgbClr val="0000FF"/>
                </a:solidFill>
              </a:rPr>
              <a:t>הרב שלמה גורן</a:t>
            </a:r>
            <a:r>
              <a:rPr lang="he-IL" b="1" dirty="0" smtClean="0"/>
              <a:t>, גבורה מלחמות, צבא יהודי; 'חנוכיית הרבנים הראשיים'</a:t>
            </a:r>
          </a:p>
          <a:p>
            <a:r>
              <a:rPr lang="he-IL" b="1" dirty="0" smtClean="0"/>
              <a:t>          [</a:t>
            </a:r>
            <a:r>
              <a:rPr lang="he-IL" b="1" dirty="0"/>
              <a:t>קיצור דיני חנוכה – מאת </a:t>
            </a:r>
            <a:r>
              <a:rPr lang="he-IL" b="1" dirty="0" err="1">
                <a:solidFill>
                  <a:srgbClr val="0000FF"/>
                </a:solidFill>
              </a:rPr>
              <a:t>הראי"ה</a:t>
            </a:r>
            <a:r>
              <a:rPr lang="he-IL" b="1" dirty="0">
                <a:solidFill>
                  <a:srgbClr val="0000FF"/>
                </a:solidFill>
              </a:rPr>
              <a:t> קוק</a:t>
            </a:r>
            <a:r>
              <a:rPr lang="he-IL" b="1" dirty="0" smtClean="0"/>
              <a:t>]</a:t>
            </a:r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טבת – </a:t>
            </a:r>
            <a:r>
              <a:rPr lang="he-IL" b="1" dirty="0" smtClean="0">
                <a:solidFill>
                  <a:srgbClr val="0000FF"/>
                </a:solidFill>
              </a:rPr>
              <a:t>הרב יצחק אייזיק הרצוג – </a:t>
            </a:r>
            <a:r>
              <a:rPr lang="he-IL" b="1" dirty="0" smtClean="0"/>
              <a:t>הצלה בשואה ולאחריה, 'יום הקדיש הכללי'</a:t>
            </a:r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שבט – </a:t>
            </a:r>
            <a:r>
              <a:rPr lang="he-IL" b="1" dirty="0" smtClean="0"/>
              <a:t>מאבקה של הרבנות הראשית על ארץ ישראל לפני ואחרי הקמת המדינה</a:t>
            </a:r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אדר – </a:t>
            </a:r>
            <a:r>
              <a:rPr lang="he-IL" b="1" dirty="0" smtClean="0"/>
              <a:t>ועידת היסוד של הרבנות הראשית </a:t>
            </a:r>
            <a:r>
              <a:rPr lang="he-IL" b="1" dirty="0"/>
              <a:t>[נוסדה: בט"ז באדר א' תרפ"א, </a:t>
            </a:r>
            <a:r>
              <a:rPr lang="he-IL" b="1" dirty="0" smtClean="0"/>
              <a:t>(1921)] </a:t>
            </a:r>
          </a:p>
          <a:p>
            <a:r>
              <a:rPr lang="he-IL" b="1" dirty="0" smtClean="0"/>
              <a:t>          תחפושת הרבנים הראשיים [שבוע </a:t>
            </a:r>
            <a:r>
              <a:rPr lang="he-IL" b="1" dirty="0" err="1" smtClean="0"/>
              <a:t>החמ"ד</a:t>
            </a:r>
            <a:r>
              <a:rPr lang="he-IL" b="1" dirty="0" smtClean="0"/>
              <a:t>]</a:t>
            </a:r>
            <a:endParaRPr lang="he-IL" b="1" dirty="0"/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ניסן – </a:t>
            </a:r>
            <a:r>
              <a:rPr lang="he-IL" b="1" dirty="0" smtClean="0"/>
              <a:t>מחלקות ברבנות הראשית – כשרות [גם לפסח], ייבוא, מבחנים, מילה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כ"ז ניסן – </a:t>
            </a:r>
            <a:r>
              <a:rPr lang="he-IL" b="1" dirty="0" smtClean="0"/>
              <a:t>הרבנות הראשית בשואה ובהנצחתה, </a:t>
            </a:r>
            <a:r>
              <a:rPr lang="he-IL" b="1" dirty="0" smtClean="0">
                <a:solidFill>
                  <a:srgbClr val="0000FF"/>
                </a:solidFill>
              </a:rPr>
              <a:t>הרב ישראל מאיר לאו</a:t>
            </a:r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אייר – </a:t>
            </a:r>
            <a:r>
              <a:rPr lang="he-IL" b="1" dirty="0" smtClean="0"/>
              <a:t>הרבנים הראשיים והקמת המדינה, במלחמות, יום העצמאות, יום </a:t>
            </a:r>
            <a:r>
              <a:rPr lang="he-IL" b="1" dirty="0" smtClean="0"/>
              <a:t>ירושלים,</a:t>
            </a:r>
            <a:endParaRPr lang="he-IL" b="1" dirty="0" smtClean="0"/>
          </a:p>
          <a:p>
            <a:r>
              <a:rPr lang="he-IL" b="1" dirty="0" smtClean="0"/>
              <a:t>          </a:t>
            </a:r>
            <a:r>
              <a:rPr lang="he-IL" b="1" dirty="0" smtClean="0">
                <a:solidFill>
                  <a:srgbClr val="0000FF"/>
                </a:solidFill>
              </a:rPr>
              <a:t>הרב יצחק נסים</a:t>
            </a:r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סיון – </a:t>
            </a:r>
            <a:r>
              <a:rPr lang="he-IL" b="1" dirty="0" smtClean="0"/>
              <a:t>תורה, </a:t>
            </a:r>
            <a:r>
              <a:rPr lang="he-IL" b="1" dirty="0" smtClean="0">
                <a:solidFill>
                  <a:srgbClr val="0000FF"/>
                </a:solidFill>
              </a:rPr>
              <a:t>הרב מרדכי אליהו </a:t>
            </a:r>
            <a:r>
              <a:rPr lang="he-IL" b="1" dirty="0" smtClean="0"/>
              <a:t>[נפטר בכ"ה בסיון]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82741" y="147772"/>
            <a:ext cx="202651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לימוד על פי חודשים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137250" y="608737"/>
            <a:ext cx="198964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קוק – פתגם לכל </a:t>
            </a:r>
          </a:p>
          <a:p>
            <a:r>
              <a:rPr lang="he-IL" sz="1600" b="1" dirty="0" smtClean="0"/>
              <a:t>חודש</a:t>
            </a:r>
            <a:r>
              <a:rPr lang="he-IL" sz="1600" b="1" dirty="0"/>
              <a:t> </a:t>
            </a:r>
            <a:r>
              <a:rPr lang="he-IL" sz="1600" b="1" dirty="0" smtClean="0"/>
              <a:t>מ'מגד ירחים'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744764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617" y="3573016"/>
            <a:ext cx="4268163" cy="320112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083" y="3573016"/>
            <a:ext cx="4268162" cy="3201122"/>
          </a:xfrm>
          <a:prstGeom prst="rect">
            <a:avLst/>
          </a:prstGeom>
        </p:spPr>
      </p:pic>
      <p:pic>
        <p:nvPicPr>
          <p:cNvPr id="5" name="Picture 8" descr="G:\תשעא\DSCF65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65" y="606063"/>
            <a:ext cx="3600400" cy="2700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92766" y="80214"/>
            <a:ext cx="830547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/>
              <a:t>'חנוכיית הרבנים הראשיים' בתערוכות </a:t>
            </a:r>
            <a:r>
              <a:rPr lang="he-IL" b="1" dirty="0" smtClean="0"/>
              <a:t>חנוכיות, חידון, ת"ת ממ"ד 'נחלה' הר-נוף, ירושלים</a:t>
            </a:r>
            <a:endParaRPr lang="he-IL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158525" y="638494"/>
            <a:ext cx="4033475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1. תלמידים מספרים על החנוכיות</a:t>
            </a:r>
          </a:p>
          <a:p>
            <a:r>
              <a:rPr lang="he-IL" b="1" dirty="0" smtClean="0"/>
              <a:t>2. הורים ותלמידים – בוחרים את </a:t>
            </a:r>
            <a:r>
              <a:rPr lang="he-IL" b="1" dirty="0" err="1" smtClean="0"/>
              <a:t>החנוכיה</a:t>
            </a:r>
            <a:r>
              <a:rPr lang="he-IL" b="1" dirty="0" smtClean="0"/>
              <a:t> </a:t>
            </a:r>
          </a:p>
          <a:p>
            <a:r>
              <a:rPr lang="he-IL" b="1" dirty="0" smtClean="0"/>
              <a:t>המוצלחת ביותר</a:t>
            </a:r>
          </a:p>
          <a:p>
            <a:r>
              <a:rPr lang="he-IL" b="1" dirty="0" smtClean="0"/>
              <a:t>3. חלוקת פרסים בחידון חנוכה</a:t>
            </a:r>
          </a:p>
          <a:p>
            <a:r>
              <a:rPr lang="he-IL" b="1" dirty="0" smtClean="0"/>
              <a:t>4. בחידון חנוכה – שלב אחד על: הרבנות </a:t>
            </a:r>
          </a:p>
          <a:p>
            <a:r>
              <a:rPr lang="he-IL" b="1" dirty="0" smtClean="0"/>
              <a:t>הראשית, הרב קוק והרב מאיר</a:t>
            </a:r>
            <a:endParaRPr lang="he-IL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52" y="606063"/>
            <a:ext cx="3540429" cy="26539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67685" y="1360942"/>
            <a:ext cx="65274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תשפ"א</a:t>
            </a:r>
            <a:endParaRPr lang="he-IL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97080" y="2392820"/>
            <a:ext cx="258917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100 שנה לייסוד הרבנות הראשית</a:t>
            </a:r>
            <a:endParaRPr lang="he-IL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48715" y="4164188"/>
            <a:ext cx="254428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פורים – התחפשות לאחד </a:t>
            </a:r>
          </a:p>
          <a:p>
            <a:r>
              <a:rPr lang="he-IL" b="1" dirty="0" smtClean="0"/>
              <a:t>מהרבנים הראשיים </a:t>
            </a:r>
            <a:endParaRPr lang="he-IL" b="1" dirty="0"/>
          </a:p>
        </p:txBody>
      </p:sp>
      <p:pic>
        <p:nvPicPr>
          <p:cNvPr id="11" name="תמונה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6" t="19125" b="19311"/>
          <a:stretch/>
        </p:blipFill>
        <p:spPr bwMode="auto">
          <a:xfrm rot="5400000">
            <a:off x="731643" y="5366562"/>
            <a:ext cx="1718369" cy="90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09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שירו של הרב קוק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776" y="261321"/>
            <a:ext cx="4970625" cy="31676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8327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123\Desktop\שונות\נושאים שונים\רבנים\הרב עוזיאל\תמונות - תערוכה הרב עוזיאל\DSCN90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7138" y="239226"/>
            <a:ext cx="4761117" cy="35701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57347" name="Picture 3" descr="C:\Users\123\Desktop\שונות\נושאים שונים\רבנים\הרב עוזיאל\תמונות - תערוכה הרב עוזיאל\DSCN90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8740887" y="496198"/>
            <a:ext cx="3352063" cy="251354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57348" name="Picture 4" descr="C:\Users\123\Desktop\שונות\נושאים שונים\רבנים\הרב עוזיאל\תמונות - תערוכה הרב עוזיאל\DSCN90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08625" y="3780380"/>
            <a:ext cx="3528392" cy="26457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78218" y="3762197"/>
            <a:ext cx="3049436" cy="22784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005" y="220489"/>
            <a:ext cx="865707" cy="664522"/>
          </a:xfrm>
          <a:prstGeom prst="rect">
            <a:avLst/>
          </a:prstGeom>
        </p:spPr>
      </p:pic>
      <p:pic>
        <p:nvPicPr>
          <p:cNvPr id="7" name="Picture 2" descr="C:\Users\123\Desktop\שונות\נושאים שונים\רבנים\הרב עוזיאל\תמונות - תערוכה הרב עוזיאל\DSCN9057.JPG"/>
          <p:cNvPicPr>
            <a:picLocks noChangeAspect="1" noChangeArrowheads="1"/>
          </p:cNvPicPr>
          <p:nvPr/>
        </p:nvPicPr>
        <p:blipFill rotWithShape="1">
          <a:blip r:embed="rId3" cstate="print"/>
          <a:srcRect l="35581" t="52228" r="33916" b="7092"/>
          <a:stretch/>
        </p:blipFill>
        <p:spPr bwMode="auto">
          <a:xfrm>
            <a:off x="4483758" y="4234272"/>
            <a:ext cx="2501153" cy="250115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cxnSp>
        <p:nvCxnSpPr>
          <p:cNvPr id="5" name="מחבר חץ ישר 4"/>
          <p:cNvCxnSpPr/>
          <p:nvPr/>
        </p:nvCxnSpPr>
        <p:spPr>
          <a:xfrm>
            <a:off x="7642819" y="1528296"/>
            <a:ext cx="2402703" cy="2191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חץ ישר 10"/>
          <p:cNvCxnSpPr/>
          <p:nvPr/>
        </p:nvCxnSpPr>
        <p:spPr>
          <a:xfrm flipH="1">
            <a:off x="2245084" y="2801170"/>
            <a:ext cx="2272081" cy="14331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>
            <a:off x="6193106" y="2436216"/>
            <a:ext cx="11200" cy="26622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>
            <a:off x="7673573" y="3036551"/>
            <a:ext cx="2371949" cy="20618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C:\Users\123\Desktop\שונות\נושאים שונים\רבנים\הרב עוזיאל\תמונות - תערוכה הרב עוזיאל\DSCN9057.JPG"/>
          <p:cNvPicPr>
            <a:picLocks noChangeAspect="1" noChangeArrowheads="1"/>
          </p:cNvPicPr>
          <p:nvPr/>
        </p:nvPicPr>
        <p:blipFill rotWithShape="1">
          <a:blip r:embed="rId3" cstate="print"/>
          <a:srcRect l="36994" t="14565" r="35327" b="46639"/>
          <a:stretch/>
        </p:blipFill>
        <p:spPr bwMode="auto">
          <a:xfrm>
            <a:off x="1503784" y="684300"/>
            <a:ext cx="1814594" cy="190717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cxnSp>
        <p:nvCxnSpPr>
          <p:cNvPr id="24" name="מחבר חץ ישר 23"/>
          <p:cNvCxnSpPr/>
          <p:nvPr/>
        </p:nvCxnSpPr>
        <p:spPr>
          <a:xfrm flipH="1">
            <a:off x="2245084" y="1597376"/>
            <a:ext cx="3538544" cy="1501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280386" y="315687"/>
            <a:ext cx="170271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לוח נייד (דוגמא)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58304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695753" y="627417"/>
            <a:ext cx="2953051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1600" b="1" dirty="0"/>
              <a:t>הרב יצחק נסים זצ"ל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1600" b="1" dirty="0"/>
              <a:t>הראשון לציון הרב הראשי לישראל</a:t>
            </a:r>
            <a:endParaRPr lang="en-US" altLang="he-IL" sz="1600" b="1" dirty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7808992" y="3546318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 b="1"/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5377855" y="3743754"/>
            <a:ext cx="1479892" cy="338554"/>
          </a:xfrm>
          <a:prstGeom prst="rect">
            <a:avLst/>
          </a:prstGeom>
          <a:solidFill>
            <a:srgbClr val="0033CC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600" b="1" dirty="0">
                <a:solidFill>
                  <a:schemeClr val="bg1"/>
                </a:solidFill>
              </a:rPr>
              <a:t>תרנ"ו - תשמ"א</a:t>
            </a:r>
            <a:endParaRPr lang="en-US" altLang="he-IL" sz="1600" b="1" dirty="0">
              <a:solidFill>
                <a:schemeClr val="bg1"/>
              </a:solidFill>
            </a:endParaRP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7159704" y="4481355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 b="1"/>
          </a:p>
        </p:txBody>
      </p:sp>
      <p:sp>
        <p:nvSpPr>
          <p:cNvPr id="3080" name="TextBox 12"/>
          <p:cNvSpPr txBox="1">
            <a:spLocks noChangeArrowheads="1"/>
          </p:cNvSpPr>
          <p:nvPr/>
        </p:nvSpPr>
        <p:spPr bwMode="auto">
          <a:xfrm>
            <a:off x="10172779" y="1882617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 b="1"/>
          </a:p>
        </p:txBody>
      </p:sp>
      <p:pic>
        <p:nvPicPr>
          <p:cNvPr id="30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0" r="24374"/>
          <a:stretch>
            <a:fillRect/>
          </a:stretch>
        </p:blipFill>
        <p:spPr bwMode="auto">
          <a:xfrm>
            <a:off x="5362932" y="1832458"/>
            <a:ext cx="1418261" cy="1688529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812" y="4573586"/>
            <a:ext cx="1501775" cy="2005013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2" descr="3760DC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22" y="826870"/>
            <a:ext cx="610002" cy="457569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6" name="Text Box 12"/>
          <p:cNvSpPr txBox="1">
            <a:spLocks noChangeArrowheads="1"/>
          </p:cNvSpPr>
          <p:nvPr/>
        </p:nvSpPr>
        <p:spPr bwMode="auto">
          <a:xfrm>
            <a:off x="4975916" y="1294394"/>
            <a:ext cx="2366353" cy="338554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600" b="1" dirty="0">
                <a:solidFill>
                  <a:schemeClr val="bg1"/>
                </a:solidFill>
              </a:rPr>
              <a:t>תולדות חייו, פועלו ומשנתו</a:t>
            </a:r>
            <a:endParaRPr lang="en-US" altLang="he-IL" sz="1600" b="1" dirty="0">
              <a:solidFill>
                <a:schemeClr val="bg1"/>
              </a:solidFill>
            </a:endParaRPr>
          </a:p>
        </p:txBody>
      </p:sp>
      <p:pic>
        <p:nvPicPr>
          <p:cNvPr id="3087" name="תמונה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8" t="12079" r="47205" b="72173"/>
          <a:stretch>
            <a:fillRect/>
          </a:stretch>
        </p:blipFill>
        <p:spPr bwMode="auto">
          <a:xfrm>
            <a:off x="8511922" y="659568"/>
            <a:ext cx="960438" cy="1027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73949" y="188551"/>
            <a:ext cx="1023036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תולדות חייו</a:t>
            </a:r>
            <a:endParaRPr lang="he-IL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0641057" y="4071504"/>
            <a:ext cx="70724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מספריו</a:t>
            </a:r>
            <a:endParaRPr lang="he-IL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19465" y="84517"/>
            <a:ext cx="83227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סיפורים</a:t>
            </a:r>
            <a:endParaRPr lang="he-IL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762054" y="2141153"/>
            <a:ext cx="1220206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מהגותו - חגים</a:t>
            </a:r>
            <a:endParaRPr lang="he-IL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338215" y="4899819"/>
            <a:ext cx="124745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תשובה בהלכה</a:t>
            </a:r>
            <a:endParaRPr lang="he-IL" sz="1400" b="1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3533" y="642389"/>
            <a:ext cx="1902295" cy="28503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367" y="510968"/>
            <a:ext cx="2951644" cy="12991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683166" y="1823247"/>
            <a:ext cx="3114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he-IL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מאיר בניהו ושאול </a:t>
            </a:r>
            <a:r>
              <a:rPr lang="he-IL" sz="10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מייזליש</a:t>
            </a:r>
            <a:r>
              <a:rPr lang="he-IL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מן ההר אל העם, עמ' 21-23   </a:t>
            </a:r>
            <a:endParaRPr lang="en-US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8938" y="5295020"/>
            <a:ext cx="1502993" cy="14581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10"/>
          <a:srcRect l="3323" t="1562" r="2792" b="1773"/>
          <a:stretch/>
        </p:blipFill>
        <p:spPr>
          <a:xfrm>
            <a:off x="1178938" y="2580182"/>
            <a:ext cx="2043953" cy="2232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תמונה 25"/>
          <p:cNvPicPr>
            <a:picLocks noChangeAspect="1"/>
          </p:cNvPicPr>
          <p:nvPr/>
        </p:nvPicPr>
        <p:blipFill rotWithShape="1">
          <a:blip r:embed="rId11"/>
          <a:srcRect l="21977" t="83245" r="46294" b="-1"/>
          <a:stretch/>
        </p:blipFill>
        <p:spPr>
          <a:xfrm>
            <a:off x="8496886" y="1838626"/>
            <a:ext cx="954741" cy="4785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110427" y="4356934"/>
            <a:ext cx="74732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מנשרים</a:t>
            </a:r>
            <a:endParaRPr lang="he-IL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683641" y="4019550"/>
            <a:ext cx="185659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מידות – בין אדם לחברו</a:t>
            </a:r>
            <a:endParaRPr lang="he-IL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932621" y="4689683"/>
            <a:ext cx="70724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תמונות</a:t>
            </a:r>
            <a:endParaRPr lang="he-IL" sz="1400" b="1" dirty="0"/>
          </a:p>
        </p:txBody>
      </p:sp>
      <p:pic>
        <p:nvPicPr>
          <p:cNvPr id="33" name="תמונה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/>
          <a:stretch>
            <a:fillRect/>
          </a:stretch>
        </p:blipFill>
        <p:spPr bwMode="auto">
          <a:xfrm>
            <a:off x="3119009" y="5129606"/>
            <a:ext cx="2050744" cy="144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83254" y="6581001"/>
            <a:ext cx="1043876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200" b="1" dirty="0" smtClean="0"/>
              <a:t>הלשכה בביתו</a:t>
            </a:r>
            <a:endParaRPr lang="he-IL" sz="1200" b="1" dirty="0"/>
          </a:p>
        </p:txBody>
      </p:sp>
      <p:pic>
        <p:nvPicPr>
          <p:cNvPr id="35" name="תמונה 34"/>
          <p:cNvPicPr>
            <a:picLocks noChangeAspect="1"/>
          </p:cNvPicPr>
          <p:nvPr/>
        </p:nvPicPr>
        <p:blipFill rotWithShape="1">
          <a:blip r:embed="rId13" cstate="print"/>
          <a:srcRect t="2709"/>
          <a:stretch/>
        </p:blipFill>
        <p:spPr>
          <a:xfrm>
            <a:off x="3647512" y="2398555"/>
            <a:ext cx="1343592" cy="19729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6" name="TextBox 35"/>
          <p:cNvSpPr txBox="1"/>
          <p:nvPr/>
        </p:nvSpPr>
        <p:spPr>
          <a:xfrm>
            <a:off x="4007061" y="1998855"/>
            <a:ext cx="720069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תפילות</a:t>
            </a:r>
            <a:endParaRPr lang="he-IL" sz="1400" b="1" dirty="0"/>
          </a:p>
        </p:txBody>
      </p:sp>
      <p:pic>
        <p:nvPicPr>
          <p:cNvPr id="37" name="תמונה 36"/>
          <p:cNvPicPr>
            <a:picLocks noChangeAspect="1"/>
          </p:cNvPicPr>
          <p:nvPr/>
        </p:nvPicPr>
        <p:blipFill rotWithShape="1">
          <a:blip r:embed="rId14"/>
          <a:srcRect l="20789" t="50408" r="36516" b="2480"/>
          <a:stretch/>
        </p:blipFill>
        <p:spPr>
          <a:xfrm>
            <a:off x="5715560" y="4768689"/>
            <a:ext cx="1496141" cy="1944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TextBox 33"/>
          <p:cNvSpPr txBox="1"/>
          <p:nvPr/>
        </p:nvSpPr>
        <p:spPr>
          <a:xfrm>
            <a:off x="8281175" y="2802599"/>
            <a:ext cx="66556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אמרות</a:t>
            </a:r>
            <a:endParaRPr lang="he-IL" sz="1400" b="1" dirty="0"/>
          </a:p>
        </p:txBody>
      </p:sp>
      <p:pic>
        <p:nvPicPr>
          <p:cNvPr id="39" name="תמונה 38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0" t="20023" r="19135" b="72778"/>
          <a:stretch>
            <a:fillRect/>
          </a:stretch>
        </p:blipFill>
        <p:spPr bwMode="auto">
          <a:xfrm>
            <a:off x="7229620" y="3223847"/>
            <a:ext cx="2649182" cy="46927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</p:pic>
      <p:pic>
        <p:nvPicPr>
          <p:cNvPr id="40" name="תמונה 39"/>
          <p:cNvPicPr>
            <a:picLocks noChangeAspect="1"/>
          </p:cNvPicPr>
          <p:nvPr/>
        </p:nvPicPr>
        <p:blipFill rotWithShape="1">
          <a:blip r:embed="rId16" cstate="print"/>
          <a:srcRect l="6629" t="4043"/>
          <a:stretch/>
        </p:blipFill>
        <p:spPr>
          <a:xfrm>
            <a:off x="8060039" y="4485628"/>
            <a:ext cx="1273469" cy="22338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596337" y="114418"/>
            <a:ext cx="277031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לוח-קיר (מתחלף) – (דוגמא)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78299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3122" y="184576"/>
            <a:ext cx="567174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כרזות – מרכז למידה, לתערוכה, לקישוט בית הספר (דוגמא)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910905" y="287725"/>
            <a:ext cx="321915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1. כרזות בהכנת </a:t>
            </a:r>
            <a:r>
              <a:rPr lang="he-IL" b="1" dirty="0" smtClean="0">
                <a:solidFill>
                  <a:srgbClr val="FF0000"/>
                </a:solidFill>
              </a:rPr>
              <a:t>הרב צבי </a:t>
            </a:r>
            <a:r>
              <a:rPr lang="he-IL" b="1" dirty="0" err="1" smtClean="0">
                <a:solidFill>
                  <a:srgbClr val="FF0000"/>
                </a:solidFill>
              </a:rPr>
              <a:t>שינובר</a:t>
            </a:r>
            <a:endParaRPr lang="he-IL" b="1" dirty="0" smtClean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884693" y="4563520"/>
            <a:ext cx="3092040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>
            <a:lvl1pPr marL="342900" indent="-3429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he-IL" altLang="he-IL" b="1" dirty="0"/>
              <a:t>אפשר לפרק ולהציג מספר פעמים במשך השנה.</a:t>
            </a:r>
          </a:p>
          <a:p>
            <a:pPr eaLnBrk="1" hangingPunct="1">
              <a:buFontTx/>
              <a:buAutoNum type="arabicPeriod"/>
            </a:pPr>
            <a:r>
              <a:rPr lang="he-IL" altLang="he-IL" b="1" dirty="0"/>
              <a:t>אפשר להציג רק מספר לוחות לפי תקופות.</a:t>
            </a:r>
          </a:p>
          <a:p>
            <a:pPr eaLnBrk="1" hangingPunct="1">
              <a:buFontTx/>
              <a:buAutoNum type="arabicPeriod"/>
            </a:pPr>
            <a:r>
              <a:rPr lang="he-IL" altLang="he-IL" b="1" dirty="0"/>
              <a:t>עם סיום הלימוד אפשר להשאיר כקישוט.</a:t>
            </a:r>
            <a:endParaRPr lang="en-US" altLang="he-IL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230088" y="805601"/>
            <a:ext cx="289996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2. כרזות של </a:t>
            </a:r>
            <a:r>
              <a:rPr lang="he-IL" b="1" dirty="0" smtClean="0">
                <a:solidFill>
                  <a:srgbClr val="FF0000"/>
                </a:solidFill>
              </a:rPr>
              <a:t>'חיוך לערכים' </a:t>
            </a:r>
            <a:r>
              <a:rPr lang="he-IL" b="1" dirty="0" smtClean="0"/>
              <a:t>–</a:t>
            </a:r>
          </a:p>
          <a:p>
            <a:r>
              <a:rPr lang="he-IL" b="1" dirty="0" smtClean="0"/>
              <a:t>לכיתות הנמוכות</a:t>
            </a:r>
            <a:endParaRPr lang="he-IL" b="1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762" y="855132"/>
            <a:ext cx="3728476" cy="52652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45" y="855132"/>
            <a:ext cx="3767064" cy="52988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9230088" y="1613595"/>
            <a:ext cx="289996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3. כרזות של </a:t>
            </a:r>
            <a:r>
              <a:rPr lang="he-IL" b="1" dirty="0" smtClean="0">
                <a:solidFill>
                  <a:srgbClr val="FF0000"/>
                </a:solidFill>
              </a:rPr>
              <a:t>'ידידי </a:t>
            </a:r>
            <a:r>
              <a:rPr lang="he-IL" b="1" dirty="0" err="1" smtClean="0">
                <a:solidFill>
                  <a:srgbClr val="FF0000"/>
                </a:solidFill>
              </a:rPr>
              <a:t>החמ"ד</a:t>
            </a:r>
            <a:r>
              <a:rPr lang="he-IL" b="1" dirty="0" smtClean="0">
                <a:solidFill>
                  <a:srgbClr val="FF0000"/>
                </a:solidFill>
              </a:rPr>
              <a:t>' </a:t>
            </a:r>
            <a:endParaRPr lang="he-IL" b="1" dirty="0" smtClean="0"/>
          </a:p>
        </p:txBody>
      </p:sp>
      <p:pic>
        <p:nvPicPr>
          <p:cNvPr id="1026" name="Picture 2" descr="https://www.yedidhemed.co.il/wp-content/uploads/2020/08/%D7%97%D7%93%D7%A9-%D7%A4%D7%9C%D7%99%D7%99%D7%A8-%D7%9C%D7%A4%D7%9C%D7%A7%D7%98%D7%99%D7%9D-1200x9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396" y="1982927"/>
            <a:ext cx="2912660" cy="225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15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תמונות תשעד\DSCF48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105" y="564507"/>
            <a:ext cx="3957790" cy="29683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תמונות תשעד\DSCF48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693" y="3810416"/>
            <a:ext cx="3851920" cy="28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399" y="3681028"/>
            <a:ext cx="3851920" cy="28889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2696672" y="139088"/>
            <a:ext cx="679865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b="1" dirty="0" smtClean="0"/>
              <a:t>תלמידי ת"ת  </a:t>
            </a:r>
            <a:r>
              <a:rPr lang="he-IL" b="1" dirty="0"/>
              <a:t>ממ"ד 'נחלה' הר-נוף, </a:t>
            </a:r>
            <a:r>
              <a:rPr lang="he-IL" b="1" dirty="0" smtClean="0"/>
              <a:t>ירושלים עונים </a:t>
            </a:r>
            <a:r>
              <a:rPr lang="he-IL" b="1" dirty="0"/>
              <a:t>על </a:t>
            </a:r>
            <a:r>
              <a:rPr lang="he-IL" b="1" dirty="0" smtClean="0"/>
              <a:t>שאלות על הכרזות</a:t>
            </a:r>
            <a:endParaRPr lang="he-IL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2487" y="3645024"/>
            <a:ext cx="3749864" cy="28123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137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64493" y="340192"/>
            <a:ext cx="186301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חידונים, כרטיסיות</a:t>
            </a:r>
            <a:endParaRPr lang="he-IL" b="1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504836" y="1227978"/>
            <a:ext cx="2810385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/>
          <a:p>
            <a:r>
              <a:rPr lang="he-IL" altLang="he-IL" b="1" dirty="0"/>
              <a:t>ערב כיתה</a:t>
            </a:r>
          </a:p>
          <a:p>
            <a:r>
              <a:rPr lang="he-IL" altLang="he-IL" b="1" dirty="0"/>
              <a:t>ערב לימוד תלמידם </a:t>
            </a:r>
            <a:r>
              <a:rPr lang="he-IL" altLang="he-IL" b="1" dirty="0" smtClean="0"/>
              <a:t>- הורים</a:t>
            </a:r>
            <a:endParaRPr lang="he-IL" altLang="he-IL" b="1" dirty="0"/>
          </a:p>
          <a:p>
            <a:r>
              <a:rPr lang="he-IL" altLang="he-IL" b="1" dirty="0" smtClean="0"/>
              <a:t>חידון </a:t>
            </a:r>
            <a:r>
              <a:rPr lang="he-IL" altLang="he-IL" b="1" dirty="0"/>
              <a:t>בית ספרי </a:t>
            </a:r>
            <a:endParaRPr lang="he-IL" altLang="he-IL" b="1" dirty="0" smtClean="0"/>
          </a:p>
          <a:p>
            <a:r>
              <a:rPr lang="he-IL" altLang="he-IL" b="1" dirty="0" smtClean="0"/>
              <a:t>חדר מורים לומד</a:t>
            </a:r>
          </a:p>
          <a:p>
            <a:r>
              <a:rPr lang="he-IL" altLang="he-IL" b="1" dirty="0" smtClean="0"/>
              <a:t>דבר תורה ממשנתו – להורים</a:t>
            </a:r>
          </a:p>
          <a:p>
            <a:r>
              <a:rPr lang="he-IL" altLang="he-IL" b="1" dirty="0" smtClean="0"/>
              <a:t>הרצאה לפני אספות הורים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3553" y="1312966"/>
            <a:ext cx="2899968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חוברת של 'חיוך לערכים'</a:t>
            </a:r>
          </a:p>
          <a:p>
            <a:r>
              <a:rPr lang="he-IL" b="1" dirty="0" smtClean="0"/>
              <a:t>הדבקת כרטיסים</a:t>
            </a:r>
          </a:p>
          <a:p>
            <a:r>
              <a:rPr lang="he-IL" b="1" dirty="0" smtClean="0"/>
              <a:t>'כרטיס הרב'</a:t>
            </a:r>
            <a:endParaRPr lang="he-IL" b="1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621" y="3741492"/>
            <a:ext cx="3951199" cy="27658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120399" y="3182190"/>
            <a:ext cx="3504485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'קלף </a:t>
            </a:r>
            <a:r>
              <a:rPr lang="he-IL" b="1" dirty="0"/>
              <a:t>הרב' על אמירת משנה בעל פה</a:t>
            </a:r>
          </a:p>
        </p:txBody>
      </p:sp>
    </p:spTree>
    <p:extLst>
      <p:ext uri="{BB962C8B-B14F-4D97-AF65-F5344CB8AC3E}">
        <p14:creationId xmlns:p14="http://schemas.microsoft.com/office/powerpoint/2010/main" val="30622991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4853" y="125510"/>
            <a:ext cx="875432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>
                <a:solidFill>
                  <a:srgbClr val="FF0000"/>
                </a:solidFill>
              </a:rPr>
              <a:t>עלון </a:t>
            </a:r>
            <a:r>
              <a:rPr lang="he-IL" b="1" dirty="0" smtClean="0">
                <a:solidFill>
                  <a:srgbClr val="FF0000"/>
                </a:solidFill>
              </a:rPr>
              <a:t>שבועי, חודשי, דף להורים </a:t>
            </a:r>
            <a:r>
              <a:rPr lang="he-IL" b="1" dirty="0" smtClean="0"/>
              <a:t>- מפעילותו וממשנתו </a:t>
            </a:r>
            <a:r>
              <a:rPr lang="he-IL" b="1" dirty="0"/>
              <a:t>של הראשון לציון הרב יצחק </a:t>
            </a:r>
            <a:r>
              <a:rPr lang="he-IL" b="1" dirty="0" smtClean="0"/>
              <a:t>נסים (דוגמא)</a:t>
            </a:r>
            <a:endParaRPr lang="he-IL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685" y="784003"/>
            <a:ext cx="8752488" cy="586304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7154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844949" y="48683"/>
            <a:ext cx="6502101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e-IL" altLang="he-IL" b="1" dirty="0" smtClean="0"/>
              <a:t>הרב אברהם יצחק הכהן קוק זצ"ל – ביבליוגרפיה לכתיבת עבודה ועוד</a:t>
            </a:r>
            <a:endParaRPr lang="en-US" altLang="he-IL" b="1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876" y="582735"/>
            <a:ext cx="4501881" cy="61554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93" y="582735"/>
            <a:ext cx="4609418" cy="61458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16984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406000" y="133655"/>
            <a:ext cx="5379999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e-IL" altLang="he-IL" b="1" dirty="0" smtClean="0"/>
              <a:t>הרב יעקב מאיר זצ"ל </a:t>
            </a:r>
            <a:r>
              <a:rPr lang="he-IL" altLang="he-IL" b="1" dirty="0"/>
              <a:t>– ביבליוגרפיה לכתיבת עבודה </a:t>
            </a:r>
            <a:r>
              <a:rPr lang="he-IL" altLang="he-IL" b="1" dirty="0" smtClean="0"/>
              <a:t>ועוד</a:t>
            </a:r>
            <a:endParaRPr lang="he-IL" altLang="he-IL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r="1196"/>
          <a:stretch/>
        </p:blipFill>
        <p:spPr>
          <a:xfrm>
            <a:off x="1387806" y="622057"/>
            <a:ext cx="9416387" cy="61471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086106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831597" y="68340"/>
            <a:ext cx="4528805" cy="33855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e-IL" altLang="he-IL" sz="1600" b="1" dirty="0"/>
              <a:t>הרבנות הראשית – ביבליוגרפיה לכתיבת עבודה </a:t>
            </a:r>
            <a:r>
              <a:rPr lang="he-IL" altLang="he-IL" sz="1600" b="1" dirty="0" smtClean="0"/>
              <a:t>ועוד </a:t>
            </a:r>
            <a:endParaRPr lang="en-US" alt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b="2441"/>
          <a:stretch/>
        </p:blipFill>
        <p:spPr>
          <a:xfrm>
            <a:off x="1243271" y="453845"/>
            <a:ext cx="9705458" cy="64041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69629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547" y="297624"/>
            <a:ext cx="9670906" cy="64290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48844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538" y="160836"/>
            <a:ext cx="9380923" cy="65363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670547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661" y="161008"/>
            <a:ext cx="9516678" cy="65359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97783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536370" y="94041"/>
            <a:ext cx="7119257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e-IL" altLang="he-IL" b="1" dirty="0" smtClean="0"/>
              <a:t>אתרים באינטרנט, מאגרי מידע, ארכיונים לכתיבת </a:t>
            </a:r>
            <a:r>
              <a:rPr lang="he-IL" altLang="he-IL" b="1" dirty="0"/>
              <a:t>עבודה </a:t>
            </a:r>
            <a:r>
              <a:rPr lang="he-IL" altLang="he-IL" b="1" dirty="0" smtClean="0"/>
              <a:t>והכנת שיעור ועוד</a:t>
            </a:r>
            <a:endParaRPr lang="he-IL" altLang="he-IL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t="11841" b="40404"/>
          <a:stretch/>
        </p:blipFill>
        <p:spPr>
          <a:xfrm>
            <a:off x="2799865" y="630314"/>
            <a:ext cx="6592266" cy="33735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תמונה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77" t="11955" b="75810"/>
          <a:stretch>
            <a:fillRect/>
          </a:stretch>
        </p:blipFill>
        <p:spPr bwMode="auto">
          <a:xfrm>
            <a:off x="6826890" y="4372104"/>
            <a:ext cx="1599745" cy="21268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280" y="4843090"/>
            <a:ext cx="1809613" cy="118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0012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732" y="806824"/>
            <a:ext cx="3206536" cy="58320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32673" y="152576"/>
            <a:ext cx="252665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קלסר/מחברת לכל תלמיד</a:t>
            </a:r>
            <a:endParaRPr lang="he-IL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54654" y="1539793"/>
            <a:ext cx="21371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דמויות המופת </a:t>
            </a:r>
            <a:r>
              <a:rPr lang="he-IL" b="1" dirty="0" err="1" smtClean="0"/>
              <a:t>תש"ף</a:t>
            </a:r>
            <a:endParaRPr lang="he-IL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63658" y="5585344"/>
            <a:ext cx="191911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יעקב מאיר זצ"ל</a:t>
            </a:r>
            <a:endParaRPr lang="he-IL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880659" y="2001732"/>
            <a:ext cx="2683812" cy="230832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pPr marL="342900" indent="-342900">
              <a:buAutoNum type="arabicPeriod"/>
            </a:pPr>
            <a:r>
              <a:rPr lang="he-IL" b="1" dirty="0" smtClean="0"/>
              <a:t>תמונה</a:t>
            </a:r>
            <a:endParaRPr lang="he-IL" b="1" dirty="0"/>
          </a:p>
          <a:p>
            <a:r>
              <a:rPr lang="he-IL" b="1" dirty="0" smtClean="0"/>
              <a:t>2. תולדות חיים</a:t>
            </a:r>
          </a:p>
          <a:p>
            <a:r>
              <a:rPr lang="he-IL" b="1" dirty="0" smtClean="0"/>
              <a:t>3. מילוי 'תעודת זהות'</a:t>
            </a:r>
          </a:p>
          <a:p>
            <a:r>
              <a:rPr lang="he-IL" b="1" dirty="0" smtClean="0"/>
              <a:t>4. דפי תשובות על הכרזות </a:t>
            </a:r>
          </a:p>
          <a:p>
            <a:r>
              <a:rPr lang="he-IL" b="1" dirty="0" smtClean="0"/>
              <a:t>    במרכז הלמידה</a:t>
            </a:r>
          </a:p>
          <a:p>
            <a:r>
              <a:rPr lang="he-IL" b="1" dirty="0" smtClean="0"/>
              <a:t>5. סיפורים</a:t>
            </a:r>
          </a:p>
          <a:p>
            <a:r>
              <a:rPr lang="he-IL" b="1" dirty="0"/>
              <a:t>6</a:t>
            </a:r>
            <a:r>
              <a:rPr lang="he-IL" b="1" dirty="0" smtClean="0"/>
              <a:t>. עבודה שנתית</a:t>
            </a:r>
          </a:p>
          <a:p>
            <a:r>
              <a:rPr lang="he-IL" b="1" dirty="0" smtClean="0"/>
              <a:t>7. מכתבים לרב הראשי</a:t>
            </a:r>
            <a:endParaRPr lang="he-IL" b="1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/>
          <a:srcRect l="54472" t="14242" r="5207" b="1415"/>
          <a:stretch/>
        </p:blipFill>
        <p:spPr>
          <a:xfrm>
            <a:off x="1246880" y="417912"/>
            <a:ext cx="2011386" cy="301108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296" y="4033057"/>
            <a:ext cx="1038825" cy="14578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15142" y="3429000"/>
            <a:ext cx="161614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הראי"ה</a:t>
            </a:r>
            <a:r>
              <a:rPr lang="he-IL" sz="1600" b="1" dirty="0" smtClean="0"/>
              <a:t> קוק זצ"ל</a:t>
            </a:r>
            <a:endParaRPr lang="he-IL" sz="1600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3" t="11296" r="11930" b="29348"/>
          <a:stretch/>
        </p:blipFill>
        <p:spPr bwMode="auto">
          <a:xfrm>
            <a:off x="5510342" y="2264787"/>
            <a:ext cx="921779" cy="10274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27217" y="801894"/>
            <a:ext cx="32720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100 שנה לייסוד הרבנות הראשית</a:t>
            </a:r>
            <a:endParaRPr lang="he-IL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56810" y="94746"/>
            <a:ext cx="299152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16 הרבנים הראשיים, תרפ"א – תשפ"א</a:t>
            </a:r>
            <a:endParaRPr lang="he-IL" sz="1400" b="1" dirty="0"/>
          </a:p>
        </p:txBody>
      </p:sp>
      <p:pic>
        <p:nvPicPr>
          <p:cNvPr id="15" name="תמונה 14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b="4248"/>
          <a:stretch/>
        </p:blipFill>
        <p:spPr bwMode="auto">
          <a:xfrm>
            <a:off x="1246880" y="3433532"/>
            <a:ext cx="1961069" cy="31359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40798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507" y="1600982"/>
            <a:ext cx="4569322" cy="49542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561766" y="280348"/>
            <a:ext cx="306846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כתיבת עבודות, סיפורים, שירים</a:t>
            </a:r>
            <a:endParaRPr lang="he-IL" b="1" dirty="0"/>
          </a:p>
        </p:txBody>
      </p:sp>
      <p:pic>
        <p:nvPicPr>
          <p:cNvPr id="3074" name="Picture 2" descr="http://edu.gov.il/sites/Hemed/SiteCollectionImages/knasim/hemed20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1" y="941764"/>
            <a:ext cx="4096733" cy="57933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93016" y="1016813"/>
            <a:ext cx="210987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'מרוץ הצבי' - עופרים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65978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2195" t="3380" r="53894" b="20007"/>
          <a:stretch/>
        </p:blipFill>
        <p:spPr>
          <a:xfrm>
            <a:off x="1521373" y="535233"/>
            <a:ext cx="4574627" cy="51845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57657" r="2092" b="2022"/>
          <a:stretch/>
        </p:blipFill>
        <p:spPr>
          <a:xfrm>
            <a:off x="7310141" y="535233"/>
            <a:ext cx="3871025" cy="6120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395581" y="64586"/>
            <a:ext cx="540083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>
                <a:solidFill>
                  <a:prstClr val="black"/>
                </a:solidFill>
              </a:rPr>
              <a:t>הוראות לכתיבת עבודה שנתית על דמות המופת השנתית</a:t>
            </a:r>
          </a:p>
        </p:txBody>
      </p:sp>
    </p:spTree>
    <p:extLst>
      <p:ext uri="{BB962C8B-B14F-4D97-AF65-F5344CB8AC3E}">
        <p14:creationId xmlns:p14="http://schemas.microsoft.com/office/powerpoint/2010/main" val="425566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4854313" y="151510"/>
            <a:ext cx="248337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b="1" dirty="0" smtClean="0"/>
              <a:t>כתיבת נאומים </a:t>
            </a:r>
            <a:r>
              <a:rPr lang="he-IL" b="1" dirty="0"/>
              <a:t>כ</a:t>
            </a:r>
            <a:r>
              <a:rPr lang="he-IL" b="1" dirty="0" smtClean="0"/>
              <a:t>רב ראשי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2" t="7594" b="19464"/>
          <a:stretch/>
        </p:blipFill>
        <p:spPr>
          <a:xfrm>
            <a:off x="7252894" y="782854"/>
            <a:ext cx="4798654" cy="58264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1" t="6666" r="3529" b="49553"/>
          <a:stretch/>
        </p:blipFill>
        <p:spPr>
          <a:xfrm>
            <a:off x="2226672" y="794756"/>
            <a:ext cx="4750077" cy="3602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26672" y="4397736"/>
            <a:ext cx="310854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כתב: יעקב נריה, נין הרב נסים זצ"ל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075408" y="175202"/>
            <a:ext cx="152157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תחרות נאומים</a:t>
            </a:r>
            <a:endParaRPr lang="he-IL" b="1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0" y="794756"/>
            <a:ext cx="1716567" cy="2692212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86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9122" r="5427"/>
          <a:stretch/>
        </p:blipFill>
        <p:spPr>
          <a:xfrm>
            <a:off x="1265856" y="820119"/>
            <a:ext cx="3595255" cy="54662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107588" y="229822"/>
            <a:ext cx="197682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לימוד כתיבת מכתבים</a:t>
            </a:r>
            <a:endParaRPr lang="he-IL" sz="16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098" y="820119"/>
            <a:ext cx="5056705" cy="54719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86414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984" y="3790052"/>
            <a:ext cx="4310032" cy="288779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9" name="TextBox 1"/>
          <p:cNvSpPr txBox="1">
            <a:spLocks noChangeArrowheads="1"/>
          </p:cNvSpPr>
          <p:nvPr/>
        </p:nvSpPr>
        <p:spPr bwMode="auto">
          <a:xfrm>
            <a:off x="2214969" y="147122"/>
            <a:ext cx="7664278" cy="36933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>
              <a:spcBef>
                <a:spcPct val="0"/>
              </a:spcBef>
              <a:buFontTx/>
              <a:buNone/>
            </a:pPr>
            <a:r>
              <a:rPr lang="he-IL" altLang="he-IL" sz="1800" b="1" dirty="0" smtClean="0"/>
              <a:t>תערוכה – 95 שנה לייסוד </a:t>
            </a:r>
            <a:r>
              <a:rPr lang="he-IL" altLang="he-IL" sz="1800" b="1" dirty="0"/>
              <a:t>הרבנות </a:t>
            </a:r>
            <a:r>
              <a:rPr lang="he-IL" altLang="he-IL" sz="1800" b="1" dirty="0" smtClean="0"/>
              <a:t>הראשית, </a:t>
            </a:r>
            <a:r>
              <a:rPr lang="he-IL" altLang="he-IL" sz="1800" b="1" dirty="0"/>
              <a:t>בת"ת ממ"ד 'נחלה', </a:t>
            </a:r>
            <a:r>
              <a:rPr lang="he-IL" altLang="he-IL" sz="1800" b="1" dirty="0" smtClean="0"/>
              <a:t>הר-נוף  </a:t>
            </a:r>
            <a:r>
              <a:rPr lang="he-IL" altLang="he-IL" sz="1800" b="1" dirty="0"/>
              <a:t>ירושלים</a:t>
            </a:r>
          </a:p>
        </p:txBody>
      </p:sp>
      <p:pic>
        <p:nvPicPr>
          <p:cNvPr id="8" name="תמונה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8" t="12190" r="8078" b="48534"/>
          <a:stretch>
            <a:fillRect/>
          </a:stretch>
        </p:blipFill>
        <p:spPr bwMode="auto">
          <a:xfrm>
            <a:off x="233362" y="161757"/>
            <a:ext cx="841375" cy="639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0483920" y="161757"/>
            <a:ext cx="153118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altLang="he-IL" b="1" dirty="0" smtClean="0"/>
              <a:t>הכנת תערוכה </a:t>
            </a:r>
            <a:endParaRPr lang="he-IL" dirty="0"/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669" y="677070"/>
            <a:ext cx="4127896" cy="275193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866" y="677070"/>
            <a:ext cx="4047987" cy="269865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82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99" y="3429000"/>
            <a:ext cx="4487045" cy="299339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661" y="3505984"/>
            <a:ext cx="4522136" cy="301475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0623" y="204552"/>
            <a:ext cx="4051118" cy="274127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9656" y="211277"/>
            <a:ext cx="3971925" cy="273455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8" y="530427"/>
            <a:ext cx="3694907" cy="20760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72920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529" y="830140"/>
            <a:ext cx="7126941" cy="5859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תמונה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8" t="12190" r="8078" b="48534"/>
          <a:stretch>
            <a:fillRect/>
          </a:stretch>
        </p:blipFill>
        <p:spPr bwMode="auto">
          <a:xfrm>
            <a:off x="633626" y="332706"/>
            <a:ext cx="841375" cy="639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09328" y="114763"/>
            <a:ext cx="97334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משחקים</a:t>
            </a:r>
            <a:endParaRPr lang="he-IL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966447" y="67812"/>
            <a:ext cx="3126590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400" b="1" dirty="0" smtClean="0"/>
              <a:t>נערך בשנת תש"ע – שנת ה-90</a:t>
            </a:r>
          </a:p>
          <a:p>
            <a:r>
              <a:rPr lang="he-IL" sz="1400" b="1" dirty="0" smtClean="0"/>
              <a:t>לייסוד הרבנות הראשית,</a:t>
            </a:r>
          </a:p>
          <a:p>
            <a:r>
              <a:rPr lang="he-IL" sz="1400" b="1" dirty="0" smtClean="0"/>
              <a:t>בת"ת ממ"ד 'נחלה', הר-נוף, ירושלים</a:t>
            </a:r>
            <a:endParaRPr 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239503454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F95EE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82" y="630704"/>
            <a:ext cx="3749675" cy="5903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5" descr="C65C108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81" y="630704"/>
            <a:ext cx="3400425" cy="5903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11551024" y="577056"/>
            <a:ext cx="430867" cy="36933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b="1" dirty="0" smtClean="0"/>
              <a:t>1.</a:t>
            </a:r>
            <a:endParaRPr lang="en-US" altLang="he-IL" b="1" dirty="0"/>
          </a:p>
        </p:txBody>
      </p:sp>
      <p:sp>
        <p:nvSpPr>
          <p:cNvPr id="15366" name="Text Box 9"/>
          <p:cNvSpPr txBox="1">
            <a:spLocks noChangeArrowheads="1"/>
          </p:cNvSpPr>
          <p:nvPr/>
        </p:nvSpPr>
        <p:spPr bwMode="auto">
          <a:xfrm>
            <a:off x="5205973" y="577056"/>
            <a:ext cx="430867" cy="36933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b="1" dirty="0" smtClean="0"/>
              <a:t>2.</a:t>
            </a:r>
            <a:endParaRPr lang="en-US" altLang="he-IL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78806" y="71028"/>
            <a:ext cx="321915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על הרב </a:t>
            </a:r>
            <a:r>
              <a:rPr lang="he-IL" b="1" dirty="0" err="1" smtClean="0"/>
              <a:t>ב"צ</a:t>
            </a:r>
            <a:r>
              <a:rPr lang="he-IL" b="1" dirty="0" smtClean="0"/>
              <a:t> מ"ח עוזיאל (דוגמא)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0465821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50" y="948671"/>
            <a:ext cx="7206017" cy="56538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03459" y="278603"/>
            <a:ext cx="638508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'המרוץ אחר הגלימה' – סולמות וחבלים, על הרב יצחק נסים (דוגמא)</a:t>
            </a:r>
            <a:endParaRPr lang="he-IL" b="1" dirty="0"/>
          </a:p>
        </p:txBody>
      </p:sp>
      <p:pic>
        <p:nvPicPr>
          <p:cNvPr id="4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8" t="10101" r="32672" b="42650"/>
          <a:stretch>
            <a:fillRect/>
          </a:stretch>
        </p:blipFill>
        <p:spPr bwMode="auto">
          <a:xfrm>
            <a:off x="806824" y="1304366"/>
            <a:ext cx="2211602" cy="331516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606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06900" y="242299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"לאורם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206" y="265050"/>
            <a:ext cx="1405602" cy="225208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192" y="118011"/>
            <a:ext cx="1501092" cy="23991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6584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3495</TotalTime>
  <Words>2857</Words>
  <Application>Microsoft Office PowerPoint</Application>
  <PresentationFormat>מסך רחב</PresentationFormat>
  <Paragraphs>283</Paragraphs>
  <Slides>91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91</vt:i4>
      </vt:variant>
    </vt:vector>
  </HeadingPairs>
  <TitlesOfParts>
    <vt:vector size="98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163</cp:revision>
  <dcterms:created xsi:type="dcterms:W3CDTF">2020-02-26T09:15:36Z</dcterms:created>
  <dcterms:modified xsi:type="dcterms:W3CDTF">2020-08-22T21:41:35Z</dcterms:modified>
</cp:coreProperties>
</file>