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45"/>
  </p:notesMasterIdLst>
  <p:sldIdLst>
    <p:sldId id="301" r:id="rId2"/>
    <p:sldId id="257" r:id="rId3"/>
    <p:sldId id="284" r:id="rId4"/>
    <p:sldId id="292" r:id="rId5"/>
    <p:sldId id="302" r:id="rId6"/>
    <p:sldId id="331" r:id="rId7"/>
    <p:sldId id="260" r:id="rId8"/>
    <p:sldId id="262" r:id="rId9"/>
    <p:sldId id="303" r:id="rId10"/>
    <p:sldId id="263" r:id="rId11"/>
    <p:sldId id="304" r:id="rId12"/>
    <p:sldId id="330" r:id="rId13"/>
    <p:sldId id="307" r:id="rId14"/>
    <p:sldId id="329" r:id="rId15"/>
    <p:sldId id="310" r:id="rId16"/>
    <p:sldId id="266" r:id="rId17"/>
    <p:sldId id="320" r:id="rId18"/>
    <p:sldId id="325" r:id="rId19"/>
    <p:sldId id="267" r:id="rId20"/>
    <p:sldId id="294" r:id="rId21"/>
    <p:sldId id="277" r:id="rId22"/>
    <p:sldId id="311" r:id="rId23"/>
    <p:sldId id="296" r:id="rId24"/>
    <p:sldId id="258" r:id="rId25"/>
    <p:sldId id="295" r:id="rId26"/>
    <p:sldId id="271" r:id="rId27"/>
    <p:sldId id="317" r:id="rId28"/>
    <p:sldId id="318" r:id="rId29"/>
    <p:sldId id="272" r:id="rId30"/>
    <p:sldId id="291" r:id="rId31"/>
    <p:sldId id="273" r:id="rId32"/>
    <p:sldId id="274" r:id="rId33"/>
    <p:sldId id="300" r:id="rId34"/>
    <p:sldId id="275" r:id="rId35"/>
    <p:sldId id="322" r:id="rId36"/>
    <p:sldId id="276" r:id="rId37"/>
    <p:sldId id="289" r:id="rId38"/>
    <p:sldId id="278" r:id="rId39"/>
    <p:sldId id="286" r:id="rId40"/>
    <p:sldId id="288" r:id="rId41"/>
    <p:sldId id="326" r:id="rId42"/>
    <p:sldId id="327" r:id="rId43"/>
    <p:sldId id="332" r:id="rId44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5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485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48D22F4E-973D-465D-A360-266C27867AD8}" type="datetimeFigureOut">
              <a:rPr lang="he-IL" smtClean="0"/>
              <a:t>כ"ב/אב/תש"פ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54F4FF4-DB93-4CAE-A1E5-8122711C174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16310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950574F7-130F-44F5-A167-BA0BF0F79DD2}" type="slidenum">
              <a:rPr lang="he-IL" altLang="he-IL" sz="1200"/>
              <a:pPr algn="l" eaLnBrk="1" hangingPunct="1"/>
              <a:t>43</a:t>
            </a:fld>
            <a:endParaRPr lang="en-US" altLang="he-IL" sz="1200"/>
          </a:p>
        </p:txBody>
      </p:sp>
      <p:sp>
        <p:nvSpPr>
          <p:cNvPr id="118787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2F8EAD5E-D70A-4E0E-ACD2-635B83C51F02}" type="slidenum">
              <a:rPr lang="he-IL" altLang="he-IL" sz="1200"/>
              <a:pPr algn="l" eaLnBrk="1" hangingPunct="1"/>
              <a:t>43</a:t>
            </a:fld>
            <a:endParaRPr lang="en-US" altLang="he-IL" sz="1200"/>
          </a:p>
        </p:txBody>
      </p:sp>
      <p:sp>
        <p:nvSpPr>
          <p:cNvPr id="118788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55F71058-3EBA-40BA-8A4B-A1F371F7B858}" type="slidenum">
              <a:rPr lang="he-IL" altLang="he-IL" sz="1200"/>
              <a:pPr algn="l" eaLnBrk="1" hangingPunct="1"/>
              <a:t>43</a:t>
            </a:fld>
            <a:endParaRPr lang="en-US" altLang="he-IL" sz="1200"/>
          </a:p>
        </p:txBody>
      </p:sp>
      <p:sp>
        <p:nvSpPr>
          <p:cNvPr id="1187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9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e-IL" altLang="he-IL" smtClean="0"/>
              <a:t>הילד</a:t>
            </a:r>
          </a:p>
        </p:txBody>
      </p:sp>
    </p:spTree>
    <p:extLst>
      <p:ext uri="{BB962C8B-B14F-4D97-AF65-F5344CB8AC3E}">
        <p14:creationId xmlns:p14="http://schemas.microsoft.com/office/powerpoint/2010/main" val="3183527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5E69F-3604-4172-971C-50EF16438607}" type="datetimeFigureOut">
              <a:rPr lang="he-IL" smtClean="0"/>
              <a:t>כ"ב/אב/תש"פ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5BAE-AE4D-44A8-9E3B-54D12DD2F6F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00040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5E69F-3604-4172-971C-50EF16438607}" type="datetimeFigureOut">
              <a:rPr lang="he-IL" smtClean="0"/>
              <a:t>כ"ב/אב/תש"פ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5BAE-AE4D-44A8-9E3B-54D12DD2F6F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07957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5E69F-3604-4172-971C-50EF16438607}" type="datetimeFigureOut">
              <a:rPr lang="he-IL" smtClean="0"/>
              <a:t>כ"ב/אב/תש"פ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5BAE-AE4D-44A8-9E3B-54D12DD2F6F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77294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5E69F-3604-4172-971C-50EF16438607}" type="datetimeFigureOut">
              <a:rPr lang="he-IL" smtClean="0"/>
              <a:t>כ"ב/אב/תש"פ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5BAE-AE4D-44A8-9E3B-54D12DD2F6F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27168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5E69F-3604-4172-971C-50EF16438607}" type="datetimeFigureOut">
              <a:rPr lang="he-IL" smtClean="0"/>
              <a:t>כ"ב/אב/תש"פ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5BAE-AE4D-44A8-9E3B-54D12DD2F6F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65191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5E69F-3604-4172-971C-50EF16438607}" type="datetimeFigureOut">
              <a:rPr lang="he-IL" smtClean="0"/>
              <a:t>כ"ב/אב/תש"פ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5BAE-AE4D-44A8-9E3B-54D12DD2F6F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17295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5E69F-3604-4172-971C-50EF16438607}" type="datetimeFigureOut">
              <a:rPr lang="he-IL" smtClean="0"/>
              <a:t>כ"ב/אב/תש"פ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5BAE-AE4D-44A8-9E3B-54D12DD2F6F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93510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5E69F-3604-4172-971C-50EF16438607}" type="datetimeFigureOut">
              <a:rPr lang="he-IL" smtClean="0"/>
              <a:t>כ"ב/אב/תש"פ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5BAE-AE4D-44A8-9E3B-54D12DD2F6F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88689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5E69F-3604-4172-971C-50EF16438607}" type="datetimeFigureOut">
              <a:rPr lang="he-IL" smtClean="0"/>
              <a:t>כ"ב/אב/תש"פ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5BAE-AE4D-44A8-9E3B-54D12DD2F6F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68209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5E69F-3604-4172-971C-50EF16438607}" type="datetimeFigureOut">
              <a:rPr lang="he-IL" smtClean="0"/>
              <a:t>כ"ב/אב/תש"פ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5BAE-AE4D-44A8-9E3B-54D12DD2F6F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18942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5E69F-3604-4172-971C-50EF16438607}" type="datetimeFigureOut">
              <a:rPr lang="he-IL" smtClean="0"/>
              <a:t>כ"ב/אב/תש"פ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5BAE-AE4D-44A8-9E3B-54D12DD2F6F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49382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65E69F-3604-4172-971C-50EF16438607}" type="datetimeFigureOut">
              <a:rPr lang="he-IL" smtClean="0"/>
              <a:t>כ"ב/אב/תש"פ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35BAE-AE4D-44A8-9E3B-54D12DD2F6F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26851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59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hamichlol.org.il/%D7%90%D7%93%D7%95%D7%90%D7%A8%D7%93_%D7%A4%D7%99%D7%A9%D7%A8" TargetMode="External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9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2493892" y="900184"/>
            <a:ext cx="7204215" cy="954107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he-IL" altLang="he-IL" sz="2800" b="1" dirty="0" smtClean="0">
                <a:solidFill>
                  <a:schemeClr val="bg1"/>
                </a:solidFill>
              </a:rPr>
              <a:t>חייו </a:t>
            </a:r>
            <a:r>
              <a:rPr lang="he-IL" altLang="he-IL" sz="2800" b="1" dirty="0">
                <a:solidFill>
                  <a:schemeClr val="bg1"/>
                </a:solidFill>
              </a:rPr>
              <a:t>ופועלו של </a:t>
            </a:r>
          </a:p>
          <a:p>
            <a:pPr algn="ctr" eaLnBrk="1" hangingPunct="1"/>
            <a:r>
              <a:rPr lang="he-IL" altLang="he-IL" sz="2800" b="1" dirty="0">
                <a:solidFill>
                  <a:schemeClr val="bg1"/>
                </a:solidFill>
              </a:rPr>
              <a:t>הראשון לציון הרב הראשי </a:t>
            </a:r>
            <a:r>
              <a:rPr lang="he-IL" altLang="he-IL" sz="2800" b="1" dirty="0" smtClean="0">
                <a:solidFill>
                  <a:schemeClr val="bg1"/>
                </a:solidFill>
              </a:rPr>
              <a:t>(הראשון) לארץ-ישראל</a:t>
            </a:r>
            <a:r>
              <a:rPr lang="he-IL" altLang="he-IL" sz="2800" dirty="0" smtClean="0">
                <a:solidFill>
                  <a:schemeClr val="bg1"/>
                </a:solidFill>
              </a:rPr>
              <a:t> </a:t>
            </a:r>
            <a:endParaRPr lang="en-US" altLang="he-IL" sz="2800" dirty="0">
              <a:solidFill>
                <a:schemeClr val="bg1"/>
              </a:solidFill>
            </a:endParaRPr>
          </a:p>
        </p:txBody>
      </p:sp>
      <p:sp>
        <p:nvSpPr>
          <p:cNvPr id="3076" name="Text Box 6"/>
          <p:cNvSpPr txBox="1">
            <a:spLocks noChangeArrowheads="1"/>
          </p:cNvSpPr>
          <p:nvPr/>
        </p:nvSpPr>
        <p:spPr bwMode="auto">
          <a:xfrm>
            <a:off x="4493638" y="233497"/>
            <a:ext cx="3204723" cy="523220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  <a:effectLst/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e-IL" altLang="he-IL" sz="2800" b="1" dirty="0">
                <a:solidFill>
                  <a:srgbClr val="0000FF"/>
                </a:solidFill>
              </a:rPr>
              <a:t>הרב </a:t>
            </a:r>
            <a:r>
              <a:rPr lang="he-IL" altLang="he-IL" sz="2800" b="1" dirty="0" smtClean="0">
                <a:solidFill>
                  <a:srgbClr val="0000FF"/>
                </a:solidFill>
              </a:rPr>
              <a:t>יעקב מאיר </a:t>
            </a:r>
            <a:r>
              <a:rPr lang="he-IL" altLang="he-IL" sz="2800" b="1" dirty="0">
                <a:solidFill>
                  <a:srgbClr val="0000FF"/>
                </a:solidFill>
              </a:rPr>
              <a:t>זצ"ל</a:t>
            </a:r>
            <a:endParaRPr lang="en-US" altLang="he-IL" sz="2800" b="1" dirty="0">
              <a:solidFill>
                <a:srgbClr val="0000FF"/>
              </a:solidFill>
            </a:endParaRPr>
          </a:p>
        </p:txBody>
      </p:sp>
      <p:sp>
        <p:nvSpPr>
          <p:cNvPr id="3" name="מלבן 2"/>
          <p:cNvSpPr/>
          <p:nvPr/>
        </p:nvSpPr>
        <p:spPr>
          <a:xfrm>
            <a:off x="3504584" y="5663579"/>
            <a:ext cx="5182829" cy="523220"/>
          </a:xfrm>
          <a:prstGeom prst="rect">
            <a:avLst/>
          </a:prstGeom>
          <a:solidFill>
            <a:srgbClr val="FF00FF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he-IL" sz="2800" b="1" dirty="0" smtClean="0">
                <a:latin typeface="Calibri" panose="020F0502020204030204" pitchFamily="34" charset="0"/>
                <a:ea typeface="Calibri" panose="020F0502020204030204" pitchFamily="34" charset="0"/>
              </a:rPr>
              <a:t>ז</a:t>
            </a:r>
            <a:r>
              <a:rPr lang="he-IL" sz="2800" b="1" dirty="0">
                <a:latin typeface="Calibri" panose="020F0502020204030204" pitchFamily="34" charset="0"/>
                <a:ea typeface="Calibri" panose="020F0502020204030204" pitchFamily="34" charset="0"/>
              </a:rPr>
              <a:t>' </a:t>
            </a:r>
            <a:r>
              <a:rPr lang="he-IL" sz="2800" b="1" dirty="0" smtClean="0">
                <a:latin typeface="Calibri" panose="020F0502020204030204" pitchFamily="34" charset="0"/>
                <a:ea typeface="Calibri" panose="020F0502020204030204" pitchFamily="34" charset="0"/>
              </a:rPr>
              <a:t>באדר תרט"ז </a:t>
            </a:r>
            <a:r>
              <a:rPr lang="he-IL" sz="2800" b="1" dirty="0"/>
              <a:t>– ט' בסיוון </a:t>
            </a:r>
            <a:r>
              <a:rPr lang="he-IL" sz="2800" b="1" dirty="0" smtClean="0"/>
              <a:t>תרצ"ט</a:t>
            </a:r>
            <a:r>
              <a:rPr lang="he-IL" sz="2800" b="1" dirty="0" smtClean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he-IL" sz="2800" b="1" dirty="0"/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6761" y="2930302"/>
            <a:ext cx="1798476" cy="2523963"/>
          </a:xfrm>
          <a:prstGeom prst="rect">
            <a:avLst/>
          </a:prstGeom>
        </p:spPr>
      </p:pic>
      <p:pic>
        <p:nvPicPr>
          <p:cNvPr id="10" name="Picture 11" descr="659C99E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347" y="2505034"/>
            <a:ext cx="2463182" cy="3681765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תמונה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32" t="62493" r="26716" b="21187"/>
          <a:stretch/>
        </p:blipFill>
        <p:spPr>
          <a:xfrm>
            <a:off x="8359347" y="3072213"/>
            <a:ext cx="3361874" cy="2070721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2711900" y="6405716"/>
            <a:ext cx="6768199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ערך: שמואל </a:t>
            </a:r>
            <a:r>
              <a:rPr lang="he-IL" b="1" dirty="0" err="1" smtClean="0"/>
              <a:t>כ"ץ</a:t>
            </a:r>
            <a:r>
              <a:rPr lang="he-IL" b="1" dirty="0" smtClean="0"/>
              <a:t>, רב בתי ספר בירושלים וחוקר תולדות הרבנות הראשית</a:t>
            </a:r>
            <a:endParaRPr lang="he-IL" b="1" dirty="0"/>
          </a:p>
        </p:txBody>
      </p:sp>
      <p:pic>
        <p:nvPicPr>
          <p:cNvPr id="12" name="תמונה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5" t="53461" r="52096" b="24992"/>
          <a:stretch/>
        </p:blipFill>
        <p:spPr>
          <a:xfrm>
            <a:off x="10237851" y="859618"/>
            <a:ext cx="1645656" cy="1433397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13" name="Picture 4" descr="https://bidspirit-images.global.ssl.fastly.net/benamiendres/cloned-images/auction_12/lots/import_0/2494/1/a_ignore_q_80_w_1000_c_limit_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748"/>
          <a:stretch/>
        </p:blipFill>
        <p:spPr bwMode="auto">
          <a:xfrm>
            <a:off x="538600" y="401140"/>
            <a:ext cx="1415548" cy="146088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407350" y="2085204"/>
            <a:ext cx="1377300" cy="584775"/>
          </a:xfrm>
          <a:prstGeom prst="rect">
            <a:avLst/>
          </a:prstGeom>
          <a:solidFill>
            <a:schemeClr val="tx1"/>
          </a:solidFill>
        </p:spPr>
        <p:txBody>
          <a:bodyPr wrap="none" rtlCol="1">
            <a:spAutoFit/>
          </a:bodyPr>
          <a:lstStyle/>
          <a:p>
            <a:r>
              <a:rPr lang="he-IL" sz="3200" b="1" dirty="0" smtClean="0">
                <a:solidFill>
                  <a:schemeClr val="bg1"/>
                </a:solidFill>
              </a:rPr>
              <a:t>תמונות</a:t>
            </a:r>
            <a:endParaRPr lang="he-IL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879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" t="2640" r="6471" b="3974"/>
          <a:stretch/>
        </p:blipFill>
        <p:spPr bwMode="auto">
          <a:xfrm>
            <a:off x="9071113" y="551159"/>
            <a:ext cx="2516281" cy="3935119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400" y="629458"/>
            <a:ext cx="5476079" cy="349443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תמונה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2890" y="4725975"/>
            <a:ext cx="4276725" cy="9429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5414710" y="39783"/>
            <a:ext cx="1649811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רבה של סלוניקי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1504291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b="27532"/>
          <a:stretch/>
        </p:blipFill>
        <p:spPr>
          <a:xfrm>
            <a:off x="6735191" y="582136"/>
            <a:ext cx="4931761" cy="3102098"/>
          </a:xfrm>
          <a:prstGeom prst="rect">
            <a:avLst/>
          </a:prstGeom>
        </p:spPr>
      </p:pic>
      <p:pic>
        <p:nvPicPr>
          <p:cNvPr id="3" name="Picture 2" descr="https://upload.wikimedia.org/wikipedia/commons/thumb/3/36/Jacob_Meir_%28FL12169512%29.jpg/800px-Jacob_Meir_%28FL12169512%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9580" y="582136"/>
            <a:ext cx="2838067" cy="3746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764620" y="3755254"/>
            <a:ext cx="287290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dirty="0" smtClean="0"/>
              <a:t>ביקור באיזמיר, תורכיה תרע"ט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83123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8716" y="563616"/>
            <a:ext cx="3090863" cy="4026185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22" t="6472" r="40607" b="62309"/>
          <a:stretch/>
        </p:blipFill>
        <p:spPr>
          <a:xfrm>
            <a:off x="5209042" y="625760"/>
            <a:ext cx="2529327" cy="46564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2" descr="תוצאת תמונה עבור מכתבים הרב יעקב מאיר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066" y="625760"/>
            <a:ext cx="2316304" cy="3543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8325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2C5C64B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4330" y="240725"/>
            <a:ext cx="6183339" cy="381062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3440465" y="4243029"/>
            <a:ext cx="531106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he-IL" altLang="he-IL" sz="1400" b="1" dirty="0" smtClean="0"/>
              <a:t>הרב </a:t>
            </a:r>
            <a:r>
              <a:rPr lang="he-IL" altLang="he-IL" sz="1400" b="1" dirty="0"/>
              <a:t>יעקב מאיר יושב </a:t>
            </a:r>
            <a:r>
              <a:rPr lang="he-IL" altLang="he-IL" sz="1400" b="1" dirty="0" smtClean="0"/>
              <a:t>בנשיאות הישיבה הראשונה של 'אסיפת </a:t>
            </a:r>
            <a:r>
              <a:rPr lang="he-IL" altLang="he-IL" sz="1400" b="1" dirty="0"/>
              <a:t>הנבחרים' </a:t>
            </a:r>
            <a:endParaRPr lang="he-IL" altLang="he-IL" sz="1400" b="1" dirty="0" smtClean="0"/>
          </a:p>
          <a:p>
            <a:pPr>
              <a:spcBef>
                <a:spcPct val="0"/>
              </a:spcBef>
              <a:buNone/>
            </a:pPr>
            <a:r>
              <a:rPr lang="he-IL" altLang="he-IL" sz="1400" b="1" dirty="0" smtClean="0"/>
              <a:t>הראשונה</a:t>
            </a:r>
            <a:r>
              <a:rPr lang="he-IL" altLang="he-IL" sz="1400" b="1" dirty="0"/>
              <a:t>.</a:t>
            </a:r>
            <a:r>
              <a:rPr lang="he-IL" altLang="he-IL" sz="1400" b="1" dirty="0" smtClean="0"/>
              <a:t> נאם את נאום הפתיחה, כ"ה בתשרי תרפ"א</a:t>
            </a:r>
            <a:endParaRPr lang="en-US" altLang="he-IL" sz="1400" b="1" dirty="0"/>
          </a:p>
        </p:txBody>
      </p:sp>
    </p:spTree>
    <p:extLst>
      <p:ext uri="{BB962C8B-B14F-4D97-AF65-F5344CB8AC3E}">
        <p14:creationId xmlns:p14="http://schemas.microsoft.com/office/powerpoint/2010/main" val="2719110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0819" y="328753"/>
            <a:ext cx="11665578" cy="646331"/>
          </a:xfrm>
          <a:prstGeom prst="rect">
            <a:avLst/>
          </a:prstGeom>
          <a:solidFill>
            <a:srgbClr val="FFFF00"/>
          </a:solidFill>
          <a:ln w="38100">
            <a:solidFill>
              <a:srgbClr val="0000FF"/>
            </a:solidFill>
          </a:ln>
        </p:spPr>
        <p:txBody>
          <a:bodyPr wrap="square" rtlCol="1">
            <a:spAutoFit/>
          </a:bodyPr>
          <a:lstStyle/>
          <a:p>
            <a:r>
              <a:rPr lang="he-IL" b="1" dirty="0" smtClean="0">
                <a:solidFill>
                  <a:srgbClr val="FF00FF"/>
                </a:solidFill>
              </a:rPr>
              <a:t>י"ט אדר ב' תרפ"א (1921) – </a:t>
            </a:r>
            <a:r>
              <a:rPr lang="he-IL" b="1" dirty="0" smtClean="0">
                <a:solidFill>
                  <a:prstClr val="black"/>
                </a:solidFill>
              </a:rPr>
              <a:t>יחד עם הרב קוק </a:t>
            </a:r>
            <a:r>
              <a:rPr lang="he-IL" b="1" dirty="0" smtClean="0">
                <a:solidFill>
                  <a:srgbClr val="FF0000"/>
                </a:solidFill>
              </a:rPr>
              <a:t>השתתף בקבלת הפנים לשר המושבות, וינסטון צ'רצ'יל, על הר הצופים</a:t>
            </a:r>
            <a:r>
              <a:rPr lang="he-IL" b="1" dirty="0" smtClean="0">
                <a:solidFill>
                  <a:prstClr val="black"/>
                </a:solidFill>
              </a:rPr>
              <a:t>. </a:t>
            </a:r>
            <a:r>
              <a:rPr lang="he-IL" b="1" dirty="0" smtClean="0">
                <a:solidFill>
                  <a:srgbClr val="FF0000"/>
                </a:solidFill>
              </a:rPr>
              <a:t>הם</a:t>
            </a:r>
            <a:r>
              <a:rPr lang="he-IL" b="1" dirty="0" smtClean="0">
                <a:solidFill>
                  <a:prstClr val="black"/>
                </a:solidFill>
              </a:rPr>
              <a:t> </a:t>
            </a:r>
            <a:r>
              <a:rPr lang="he-IL" b="1" dirty="0" smtClean="0">
                <a:solidFill>
                  <a:srgbClr val="FF0000"/>
                </a:solidFill>
              </a:rPr>
              <a:t>הגיש לו </a:t>
            </a:r>
            <a:r>
              <a:rPr lang="he-IL" b="1" dirty="0" smtClean="0">
                <a:solidFill>
                  <a:srgbClr val="0000FF"/>
                </a:solidFill>
              </a:rPr>
              <a:t>ספר תורה קטן, </a:t>
            </a:r>
            <a:r>
              <a:rPr lang="he-IL" b="1" dirty="0" smtClean="0">
                <a:solidFill>
                  <a:prstClr val="black"/>
                </a:solidFill>
              </a:rPr>
              <a:t>לאות הוקרה על הקשר בין עם ישראל וממשלת בריטניה.</a:t>
            </a:r>
            <a:endParaRPr lang="he-IL" b="1" dirty="0">
              <a:solidFill>
                <a:prstClr val="black"/>
              </a:solidFill>
            </a:endParaRPr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6509" y="2177973"/>
            <a:ext cx="5538964" cy="3466786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/>
          <a:srcRect l="27477" r="8510" b="25742"/>
          <a:stretch/>
        </p:blipFill>
        <p:spPr>
          <a:xfrm>
            <a:off x="550334" y="2202904"/>
            <a:ext cx="5274570" cy="344185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356222" y="5789777"/>
            <a:ext cx="5175315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600" b="1" dirty="0" smtClean="0">
                <a:solidFill>
                  <a:prstClr val="black"/>
                </a:solidFill>
              </a:rPr>
              <a:t>הרבנים הראשיים מוסרים ספר תורה קטן לשר המושבות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04341" y="5822597"/>
            <a:ext cx="5771132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הרבנים הראשיים, הרב קוק והרב מאיר, בדרכם לטקס על הר הצופים</a:t>
            </a:r>
            <a:endParaRPr lang="he-IL" sz="1600" b="1" dirty="0"/>
          </a:p>
        </p:txBody>
      </p:sp>
    </p:spTree>
    <p:extLst>
      <p:ext uri="{BB962C8B-B14F-4D97-AF65-F5344CB8AC3E}">
        <p14:creationId xmlns:p14="http://schemas.microsoft.com/office/powerpoint/2010/main" val="3456058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rabanut.gov.il/VF/ib_items/17/%D7%90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139" y="1984757"/>
            <a:ext cx="5840257" cy="3165421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תמונה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363" y="1984757"/>
            <a:ext cx="4493396" cy="306968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1540282" y="5408753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e-IL" sz="1600" b="1" dirty="0" smtClean="0"/>
              <a:t>שר המושבות</a:t>
            </a:r>
            <a:r>
              <a:rPr lang="he-IL" sz="1600" b="1" dirty="0"/>
              <a:t>, וינסטון צ'רצ'יל, </a:t>
            </a:r>
            <a:r>
              <a:rPr lang="he-IL" sz="1600" b="1" dirty="0" smtClean="0"/>
              <a:t>נואם, </a:t>
            </a:r>
            <a:r>
              <a:rPr lang="he-IL" sz="1600" b="1" dirty="0"/>
              <a:t>י"ט באדר ב' תרפ"א </a:t>
            </a:r>
          </a:p>
        </p:txBody>
      </p:sp>
    </p:spTree>
    <p:extLst>
      <p:ext uri="{BB962C8B-B14F-4D97-AF65-F5344CB8AC3E}">
        <p14:creationId xmlns:p14="http://schemas.microsoft.com/office/powerpoint/2010/main" val="1637148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8355" y="204430"/>
            <a:ext cx="6400800" cy="40576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6" name="Picture 2" descr="https://a7.org/albums/667x667/1228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693" y="319840"/>
            <a:ext cx="4152900" cy="635317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926202" y="4492900"/>
            <a:ext cx="6102953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שר המושבות וינסטון </a:t>
            </a:r>
            <a:r>
              <a:rPr lang="he-IL" sz="1600" b="1" dirty="0" err="1" smtClean="0"/>
              <a:t>צ'רציל</a:t>
            </a:r>
            <a:r>
              <a:rPr lang="he-IL" sz="1600" b="1" dirty="0" smtClean="0"/>
              <a:t> נוטע עץ על הר הצופים, י"ח אדר ב' תרפ"א.</a:t>
            </a:r>
          </a:p>
          <a:p>
            <a:r>
              <a:rPr lang="he-IL" sz="1600" b="1" dirty="0" smtClean="0"/>
              <a:t>מימין לשמאל: דוד ילין, הרב קוק, הרב מאיר.</a:t>
            </a:r>
            <a:endParaRPr lang="he-IL" sz="1600" b="1" dirty="0"/>
          </a:p>
        </p:txBody>
      </p:sp>
    </p:spTree>
    <p:extLst>
      <p:ext uri="{BB962C8B-B14F-4D97-AF65-F5344CB8AC3E}">
        <p14:creationId xmlns:p14="http://schemas.microsoft.com/office/powerpoint/2010/main" val="6208411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64186" y="5334506"/>
            <a:ext cx="2451312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ביקור בטחנת הקמח בחיפה</a:t>
            </a:r>
            <a:endParaRPr lang="he-IL" sz="1600" b="1" dirty="0"/>
          </a:p>
        </p:txBody>
      </p:sp>
      <p:sp>
        <p:nvSpPr>
          <p:cNvPr id="4" name="מלבן 3"/>
          <p:cNvSpPr/>
          <p:nvPr/>
        </p:nvSpPr>
        <p:spPr>
          <a:xfrm>
            <a:off x="1660126" y="5610315"/>
            <a:ext cx="911736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e-IL" altLang="he-IL" dirty="0">
              <a:solidFill>
                <a:srgbClr val="333333"/>
              </a:solidFill>
              <a:latin typeface="Open Sans Hebrew"/>
            </a:endParaRPr>
          </a:p>
          <a:p>
            <a:r>
              <a:rPr lang="he-IL" altLang="he-IL" sz="1600" b="1" dirty="0" smtClean="0"/>
              <a:t>מימין </a:t>
            </a:r>
            <a:r>
              <a:rPr lang="he-IL" altLang="he-IL" sz="1600" b="1" dirty="0"/>
              <a:t>לשמאל: הרב בן ציון אברהם </a:t>
            </a:r>
            <a:r>
              <a:rPr lang="he-IL" altLang="he-IL" sz="1600" b="1" dirty="0" err="1"/>
              <a:t>קואינקה</a:t>
            </a:r>
            <a:r>
              <a:rPr lang="he-IL" altLang="he-IL" sz="1600" b="1" dirty="0"/>
              <a:t>, הרב אברהם </a:t>
            </a:r>
            <a:r>
              <a:rPr lang="he-IL" altLang="he-IL" sz="1600" b="1" dirty="0" err="1"/>
              <a:t>אביכזיר</a:t>
            </a:r>
            <a:r>
              <a:rPr lang="he-IL" altLang="he-IL" sz="1600" b="1" dirty="0"/>
              <a:t>, הרב ברוך </a:t>
            </a:r>
            <a:r>
              <a:rPr lang="he-IL" altLang="he-IL" sz="1600" b="1" dirty="0" smtClean="0"/>
              <a:t>מרכוס רבה של חיפה, </a:t>
            </a:r>
            <a:r>
              <a:rPr lang="he-IL" altLang="he-IL" sz="1600" b="1" dirty="0"/>
              <a:t>הרב יעקב מאיר, </a:t>
            </a:r>
            <a:r>
              <a:rPr lang="he-IL" altLang="he-IL" sz="1600" b="1" dirty="0" err="1" smtClean="0"/>
              <a:t>הראי"ה</a:t>
            </a:r>
            <a:r>
              <a:rPr lang="he-IL" altLang="he-IL" sz="1600" b="1" dirty="0" smtClean="0"/>
              <a:t> קוק</a:t>
            </a:r>
            <a:r>
              <a:rPr lang="he-IL" altLang="he-IL" sz="1600" b="1" dirty="0"/>
              <a:t>, הרב צבי פסח פרנק, הרב שמואל אהרן </a:t>
            </a:r>
            <a:r>
              <a:rPr lang="he-IL" altLang="he-IL" sz="1600" b="1" dirty="0" err="1"/>
              <a:t>שזורי</a:t>
            </a:r>
            <a:r>
              <a:rPr lang="he-IL" altLang="he-IL" sz="1600" b="1" dirty="0"/>
              <a:t> (ובר), הרב יהושע </a:t>
            </a:r>
            <a:r>
              <a:rPr lang="he-IL" altLang="he-IL" sz="1600" b="1" dirty="0" err="1" smtClean="0"/>
              <a:t>קניאל</a:t>
            </a:r>
            <a:r>
              <a:rPr lang="he-IL" altLang="he-IL" sz="1600" b="1" dirty="0" smtClean="0"/>
              <a:t>, תרפ"א</a:t>
            </a:r>
            <a:endParaRPr lang="he-IL" altLang="he-IL" sz="1600" b="1" dirty="0"/>
          </a:p>
        </p:txBody>
      </p:sp>
      <p:pic>
        <p:nvPicPr>
          <p:cNvPr id="1026" name="Picture 2" descr="File:ביקור רבנים בתחנת הכוח בחיפה, תרפ&quot;א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503" y="808648"/>
            <a:ext cx="6211494" cy="444121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25030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421" y="637619"/>
            <a:ext cx="5276406" cy="31527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Picture 4" descr="https://app.jafi.org.il/cza/thumbsrv/getThumbnail?path=00001e15%5C%5C80%5C%5C17%5C%5C14%5C%5Ce8.jpg&amp;store=thumbnail_store_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879" y="3876675"/>
            <a:ext cx="4243812" cy="28575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365879" y="182004"/>
            <a:ext cx="5660197" cy="369332"/>
          </a:xfrm>
          <a:prstGeom prst="rect">
            <a:avLst/>
          </a:prstGeom>
          <a:solidFill>
            <a:srgbClr val="FFFF00"/>
          </a:solidFill>
          <a:ln w="38100">
            <a:solidFill>
              <a:srgbClr val="0000FF"/>
            </a:solidFill>
          </a:ln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>
              <a:spcBef>
                <a:spcPct val="0"/>
              </a:spcBef>
              <a:buFontTx/>
              <a:buNone/>
            </a:pPr>
            <a:r>
              <a:rPr lang="he-IL" altLang="he-IL" sz="1800" b="1" dirty="0" smtClean="0">
                <a:solidFill>
                  <a:srgbClr val="FF00FF"/>
                </a:solidFill>
              </a:rPr>
              <a:t>תרפ"ג (1923) - </a:t>
            </a:r>
            <a:r>
              <a:rPr lang="he-IL" altLang="he-IL" sz="1800" b="1" dirty="0" smtClean="0"/>
              <a:t>השתתף עם הרב קוק בייסוד המושבה גזר.</a:t>
            </a:r>
            <a:endParaRPr lang="he-IL" altLang="he-IL" sz="1800" b="1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5" y="818593"/>
            <a:ext cx="4383495" cy="279082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1595" y="3876675"/>
            <a:ext cx="4929555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הנציב העליון הרברט סמואל ורעייתו, הרב מאיר , הרב קוק</a:t>
            </a:r>
            <a:endParaRPr lang="he-IL" sz="1600" b="1" dirty="0"/>
          </a:p>
        </p:txBody>
      </p:sp>
    </p:spTree>
    <p:extLst>
      <p:ext uri="{BB962C8B-B14F-4D97-AF65-F5344CB8AC3E}">
        <p14:creationId xmlns:p14="http://schemas.microsoft.com/office/powerpoint/2010/main" val="8919011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morim5\Desktop\9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7300" y="401291"/>
            <a:ext cx="5441687" cy="4354529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102243" y="4946044"/>
            <a:ext cx="3581430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עם רבני, מורי ותלמידי ישיבת 'פורת יוסף'</a:t>
            </a:r>
            <a:endParaRPr lang="he-IL" sz="1600" b="1" dirty="0"/>
          </a:p>
        </p:txBody>
      </p:sp>
    </p:spTree>
    <p:extLst>
      <p:ext uri="{BB962C8B-B14F-4D97-AF65-F5344CB8AC3E}">
        <p14:creationId xmlns:p14="http://schemas.microsoft.com/office/powerpoint/2010/main" val="56288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t="2148" r="63990"/>
          <a:stretch/>
        </p:blipFill>
        <p:spPr>
          <a:xfrm>
            <a:off x="7137647" y="133165"/>
            <a:ext cx="2858610" cy="64491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2"/>
          <a:srcRect l="38675" t="86582" r="7088" b="3854"/>
          <a:stretch/>
        </p:blipFill>
        <p:spPr>
          <a:xfrm>
            <a:off x="2547891" y="5952002"/>
            <a:ext cx="4305670" cy="63031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260236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הרב י. מאיר משמאל בקבלת פנים לד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6827" y="477153"/>
            <a:ext cx="3950189" cy="4169066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041734" y="4711619"/>
            <a:ext cx="3326616" cy="83099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he-IL" sz="1600" b="1" dirty="0" smtClean="0"/>
              <a:t>עם ד"ר חיים ויצמן בביקור </a:t>
            </a:r>
          </a:p>
          <a:p>
            <a:r>
              <a:rPr lang="he-IL" sz="1600" b="1" dirty="0" smtClean="0"/>
              <a:t>בשכונת 'בית הכרם' בירושלים, תרפ"ד</a:t>
            </a:r>
          </a:p>
          <a:p>
            <a:endParaRPr lang="he-IL" sz="1600" b="1" dirty="0"/>
          </a:p>
        </p:txBody>
      </p:sp>
      <p:pic>
        <p:nvPicPr>
          <p:cNvPr id="9" name="Picture 12" descr="https://app.jafi.org.il/cza/thumbsrv/getThumbnail?path=00001e15\\80\\17\\11\\b0.jpg&amp;store=thumbnail_store_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53" y="477153"/>
            <a:ext cx="5251117" cy="360576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</p:pic>
      <p:pic>
        <p:nvPicPr>
          <p:cNvPr id="10" name="תמונה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1777" y="4122344"/>
            <a:ext cx="6486525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7708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6344781" y="4912855"/>
            <a:ext cx="5561139" cy="83099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ביקור בכפר חסידים ('נחלת יעקב') , כ"א באלול תרפ"ה </a:t>
            </a:r>
          </a:p>
          <a:p>
            <a:r>
              <a:rPr lang="he-IL" sz="1600" b="1" dirty="0" smtClean="0"/>
              <a:t>מימין לשמאל: הרב ש' אהרונסון, הרב א"י </a:t>
            </a:r>
            <a:r>
              <a:rPr lang="he-IL" sz="1600" b="1" dirty="0" err="1" smtClean="0"/>
              <a:t>בורכוב</a:t>
            </a:r>
            <a:r>
              <a:rPr lang="he-IL" sz="1600" b="1" dirty="0" smtClean="0"/>
              <a:t>, הרב י' שפירא, </a:t>
            </a:r>
          </a:p>
          <a:p>
            <a:r>
              <a:rPr lang="he-IL" sz="1600" b="1" dirty="0" smtClean="0"/>
              <a:t>הרב מאיר, הרב קוק, הרב ב' מרכוס.</a:t>
            </a:r>
            <a:endParaRPr lang="he-IL" sz="16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" b="16945"/>
          <a:stretch/>
        </p:blipFill>
        <p:spPr bwMode="auto">
          <a:xfrm>
            <a:off x="6504494" y="1135616"/>
            <a:ext cx="5480357" cy="374221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מלבן 2"/>
          <p:cNvSpPr/>
          <p:nvPr/>
        </p:nvSpPr>
        <p:spPr>
          <a:xfrm>
            <a:off x="353694" y="227612"/>
            <a:ext cx="11552226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rtl="0">
              <a:spcBef>
                <a:spcPct val="0"/>
              </a:spcBef>
              <a:buFontTx/>
              <a:buNone/>
            </a:pPr>
            <a:r>
              <a:rPr lang="he-IL" altLang="he-IL" b="1" dirty="0" smtClean="0">
                <a:solidFill>
                  <a:srgbClr val="FF00FF"/>
                </a:solidFill>
              </a:rPr>
              <a:t>י"ט - כ"א </a:t>
            </a:r>
            <a:r>
              <a:rPr lang="he-IL" altLang="he-IL" b="1" dirty="0">
                <a:solidFill>
                  <a:srgbClr val="FF00FF"/>
                </a:solidFill>
              </a:rPr>
              <a:t>אלול </a:t>
            </a:r>
            <a:r>
              <a:rPr lang="he-IL" altLang="he-IL" b="1" dirty="0" smtClean="0">
                <a:solidFill>
                  <a:srgbClr val="FF00FF"/>
                </a:solidFill>
              </a:rPr>
              <a:t>תרפ"ה (1925)</a:t>
            </a:r>
            <a:r>
              <a:rPr lang="he-IL" altLang="he-IL" b="1" dirty="0" smtClean="0"/>
              <a:t> </a:t>
            </a:r>
            <a:r>
              <a:rPr lang="he-IL" altLang="he-IL" b="1" dirty="0"/>
              <a:t>– ביוזמת </a:t>
            </a:r>
            <a:r>
              <a:rPr lang="he-IL" altLang="he-IL" b="1" dirty="0" smtClean="0"/>
              <a:t>'קרן </a:t>
            </a:r>
            <a:r>
              <a:rPr lang="he-IL" altLang="he-IL" b="1" dirty="0"/>
              <a:t>קימת </a:t>
            </a:r>
            <a:r>
              <a:rPr lang="he-IL" altLang="he-IL" b="1" dirty="0" smtClean="0"/>
              <a:t>לישראל', יצאו הרבנים הראשיים </a:t>
            </a:r>
            <a:r>
              <a:rPr lang="he-IL" altLang="he-IL" b="1" dirty="0" smtClean="0">
                <a:solidFill>
                  <a:srgbClr val="FF0000"/>
                </a:solidFill>
              </a:rPr>
              <a:t>ל'מסע </a:t>
            </a:r>
            <a:r>
              <a:rPr lang="he-IL" altLang="he-IL" b="1" dirty="0">
                <a:solidFill>
                  <a:srgbClr val="FF0000"/>
                </a:solidFill>
              </a:rPr>
              <a:t>תשובה' </a:t>
            </a:r>
            <a:r>
              <a:rPr lang="he-IL" altLang="he-IL" b="1" dirty="0"/>
              <a:t>בקיבוצים ובמושבות בעמק יזרעאל ובגליל. הם התקבלו שם באהדה רבה.</a:t>
            </a:r>
          </a:p>
        </p:txBody>
      </p:sp>
    </p:spTree>
    <p:extLst>
      <p:ext uri="{BB962C8B-B14F-4D97-AF65-F5344CB8AC3E}">
        <p14:creationId xmlns:p14="http://schemas.microsoft.com/office/powerpoint/2010/main" val="3804304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כפר חסידים - ביקור הרבנים. 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3615" y="554189"/>
            <a:ext cx="5574865" cy="4178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601" y="554189"/>
            <a:ext cx="5486401" cy="417871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343615" y="4831218"/>
            <a:ext cx="5623655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בביקור בכפר חסידים, משמאל לרב מאיר, הרב קוק, תרפ"א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1341644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הרב א.י. קוק והרב יעקב מאיר (משמאל לשולחן) בחנוכת האוניברסיטה העברית על הר הצופים, ירושלים, ז' בניסן תרפה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2264" y="1193755"/>
            <a:ext cx="7586308" cy="512076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75477" y="494712"/>
            <a:ext cx="7951216" cy="369332"/>
          </a:xfrm>
          <a:prstGeom prst="rect">
            <a:avLst/>
          </a:prstGeom>
          <a:solidFill>
            <a:srgbClr val="FFFF00"/>
          </a:solidFill>
          <a:ln w="38100">
            <a:solidFill>
              <a:srgbClr val="0000FF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>
                <a:solidFill>
                  <a:srgbClr val="FF00FF"/>
                </a:solidFill>
              </a:rPr>
              <a:t>ז' בניסן תרפ"ה – </a:t>
            </a:r>
            <a:r>
              <a:rPr lang="he-IL" b="1" dirty="0" smtClean="0"/>
              <a:t>השתתף עם הרב קוק בחנוכת האוניברסיטה העברית בהר הצופים</a:t>
            </a:r>
            <a:r>
              <a:rPr lang="he-IL" b="1" dirty="0">
                <a:solidFill>
                  <a:srgbClr val="FF00FF"/>
                </a:solidFill>
              </a:rPr>
              <a:t>.</a:t>
            </a:r>
            <a:r>
              <a:rPr lang="he-IL" b="1" dirty="0" smtClean="0">
                <a:solidFill>
                  <a:srgbClr val="FF00FF"/>
                </a:solidFill>
              </a:rPr>
              <a:t> </a:t>
            </a:r>
            <a:endParaRPr lang="he-IL" b="1" dirty="0">
              <a:solidFill>
                <a:srgbClr val="FF00FF"/>
              </a:solidFill>
            </a:endParaRPr>
          </a:p>
        </p:txBody>
      </p:sp>
      <p:sp>
        <p:nvSpPr>
          <p:cNvPr id="4" name="מלבן 3"/>
          <p:cNvSpPr/>
          <p:nvPr/>
        </p:nvSpPr>
        <p:spPr>
          <a:xfrm>
            <a:off x="6816828" y="6381190"/>
            <a:ext cx="168988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600" b="1" dirty="0"/>
              <a:t>הלורד בלפור נואם</a:t>
            </a:r>
          </a:p>
        </p:txBody>
      </p:sp>
      <p:pic>
        <p:nvPicPr>
          <p:cNvPr id="6" name="תמונה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2" t="11331" r="2821"/>
          <a:stretch/>
        </p:blipFill>
        <p:spPr bwMode="auto">
          <a:xfrm>
            <a:off x="271800" y="3754135"/>
            <a:ext cx="3735036" cy="237135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7"/>
          <p:cNvSpPr>
            <a:spLocks noChangeArrowheads="1"/>
          </p:cNvSpPr>
          <p:nvPr/>
        </p:nvSpPr>
        <p:spPr bwMode="auto">
          <a:xfrm>
            <a:off x="4885291" y="2235609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/>
          </a:p>
        </p:txBody>
      </p:sp>
      <p:pic>
        <p:nvPicPr>
          <p:cNvPr id="8" name="תמונה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" t="34639" r="42873" b="36328"/>
          <a:stretch/>
        </p:blipFill>
        <p:spPr>
          <a:xfrm rot="10800000">
            <a:off x="177895" y="409575"/>
            <a:ext cx="3712855" cy="2674609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9" name="מלבן 8"/>
          <p:cNvSpPr/>
          <p:nvPr/>
        </p:nvSpPr>
        <p:spPr>
          <a:xfrm>
            <a:off x="1174952" y="3074511"/>
            <a:ext cx="192873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altLang="he-IL" sz="1600" b="1" dirty="0"/>
              <a:t>הרב קוק נואם בטקס </a:t>
            </a:r>
            <a:endParaRPr lang="he-IL" sz="1600" b="1" dirty="0"/>
          </a:p>
        </p:txBody>
      </p:sp>
    </p:spTree>
    <p:extLst>
      <p:ext uri="{BB962C8B-B14F-4D97-AF65-F5344CB8AC3E}">
        <p14:creationId xmlns:p14="http://schemas.microsoft.com/office/powerpoint/2010/main" val="1730839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236601" y="4400697"/>
            <a:ext cx="5129930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dirty="0" smtClean="0"/>
              <a:t>בחנוכת האוניברסיטה העברית עם נחום סוקולוב, תרפ"ה</a:t>
            </a:r>
            <a:endParaRPr lang="he-IL" dirty="0"/>
          </a:p>
        </p:txBody>
      </p:sp>
      <p:pic>
        <p:nvPicPr>
          <p:cNvPr id="3082" name="Picture 10" descr="https://app.jafi.org.il/cza/thumbsrv/getThumbnail?path=00001e15\\80\\17\\01\\ef.jpg&amp;store=thumbnail_store_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646820"/>
            <a:ext cx="5270531" cy="360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https://app.jafi.org.il/cza/thumbsrv/getThumbnail?path=00001e15\\80\\17\\02\\5b.jpg&amp;store=thumbnail_store_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555" y="646819"/>
            <a:ext cx="4113317" cy="2947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322555" y="3754366"/>
            <a:ext cx="3453189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dirty="0" smtClean="0"/>
              <a:t>מברך את נחום סוקולוב ביקור בארץ, </a:t>
            </a:r>
          </a:p>
          <a:p>
            <a:r>
              <a:rPr lang="he-IL" dirty="0" smtClean="0"/>
              <a:t>אמפיתאטרון </a:t>
            </a:r>
            <a:r>
              <a:rPr lang="he-IL" dirty="0" err="1" smtClean="0"/>
              <a:t>אונברסיטה</a:t>
            </a:r>
            <a:r>
              <a:rPr lang="he-IL" dirty="0" smtClean="0"/>
              <a:t> 1925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1811029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330" y="3939235"/>
            <a:ext cx="6734175" cy="790575"/>
          </a:xfrm>
          <a:prstGeom prst="rect">
            <a:avLst/>
          </a:prstGeom>
        </p:spPr>
      </p:pic>
      <p:pic>
        <p:nvPicPr>
          <p:cNvPr id="4098" name="Picture 2" descr="https://app.jafi.org.il/cza/thumbsrv/getThumbnail?path=00001e15\\80\\16\\c7\\25.jpg&amp;store=thumbnail_store_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335" y="178477"/>
            <a:ext cx="5325170" cy="3443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6" descr="https://app.jafi.org.il/cza/thumbsrv/getThumbnail?path=00001e15\\80\\17\\2d\\5d.jpg&amp;store=thumbnail_store_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357" y="508185"/>
            <a:ext cx="4015666" cy="2784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52338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https://app.jafi.org.il/cza/thumbsrv/getThumbnail?path=00001e15%5C%5C80%5C%5C17%5C%5C10%5C%5Ca9.jpg&amp;store=thumbnail_store_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422" y="625797"/>
            <a:ext cx="3438068" cy="4709682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2"/>
          <p:cNvSpPr txBox="1">
            <a:spLocks noChangeArrowheads="1"/>
          </p:cNvSpPr>
          <p:nvPr/>
        </p:nvSpPr>
        <p:spPr bwMode="auto">
          <a:xfrm flipH="1">
            <a:off x="6095652" y="3213902"/>
            <a:ext cx="5934075" cy="64633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he-IL" altLang="he-IL" b="1" dirty="0" smtClean="0"/>
              <a:t>עם הרב קוק ורבה של תל אביב, הרב שלמה אהרונסון,</a:t>
            </a:r>
          </a:p>
          <a:p>
            <a:r>
              <a:rPr lang="he-IL" altLang="he-IL" b="1" dirty="0" smtClean="0"/>
              <a:t>בהנחת אבן הפינה לבית הבריאות בתל אביב, </a:t>
            </a:r>
            <a:r>
              <a:rPr lang="he-IL" altLang="he-IL" b="1" dirty="0" smtClean="0">
                <a:solidFill>
                  <a:srgbClr val="FF00FF"/>
                </a:solidFill>
              </a:rPr>
              <a:t>תרפ"ח</a:t>
            </a:r>
            <a:endParaRPr lang="he-IL" altLang="he-IL" b="1" dirty="0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820" y="122059"/>
            <a:ext cx="4114849" cy="3058704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54604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91" t="34178" r="14798" b="33770"/>
          <a:stretch/>
        </p:blipFill>
        <p:spPr>
          <a:xfrm>
            <a:off x="730781" y="568170"/>
            <a:ext cx="5075215" cy="44210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68" t="3983" r="10837" b="59891"/>
          <a:stretch/>
        </p:blipFill>
        <p:spPr>
          <a:xfrm rot="16200000">
            <a:off x="6887297" y="-223127"/>
            <a:ext cx="4372253" cy="5954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4505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192" y="351129"/>
            <a:ext cx="5181023" cy="3419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58051" name="מלבן 1"/>
          <p:cNvSpPr>
            <a:spLocks noChangeArrowheads="1"/>
          </p:cNvSpPr>
          <p:nvPr/>
        </p:nvSpPr>
        <p:spPr bwMode="auto">
          <a:xfrm>
            <a:off x="5856273" y="3926396"/>
            <a:ext cx="557294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>
              <a:spcBef>
                <a:spcPct val="0"/>
              </a:spcBef>
              <a:buFontTx/>
              <a:buNone/>
            </a:pPr>
            <a:r>
              <a:rPr lang="he-IL" altLang="he-IL" sz="1800" dirty="0" smtClean="0"/>
              <a:t>בטכס </a:t>
            </a:r>
            <a:r>
              <a:rPr lang="he-IL" altLang="he-IL" sz="1800" dirty="0"/>
              <a:t>הנחת אבן הפינה לבית כנסת בשכונת בורוכוב, ( 1929) . 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89" y="639329"/>
            <a:ext cx="4723647" cy="284307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1442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upload.wikimedia.org/wikipedia/commons/thumb/6/69/Jacob_Meir_%28FL12169519%29.jpg/800px-Jacob_Meir_%28FL12169519%2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2" t="12406" r="4847" b="7349"/>
          <a:stretch/>
        </p:blipFill>
        <p:spPr bwMode="auto">
          <a:xfrm>
            <a:off x="6960093" y="281866"/>
            <a:ext cx="4412707" cy="591474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upload.wikimedia.org/wikipedia/commons/6/64/Jacob_Meir_Jerusalem_Rab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578" y="281866"/>
            <a:ext cx="3125720" cy="6062542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https://upload.wikimedia.org/wikipedia/commons/thumb/f/f2/Jacob_Meir_%28FL12169519%29.II.jpg/800px-Jacob_Meir_%28FL12169519%29.I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462" y="281866"/>
            <a:ext cx="2612255" cy="3252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45882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68" t="3983" r="10837" b="59891"/>
          <a:stretch/>
        </p:blipFill>
        <p:spPr>
          <a:xfrm rot="16200000">
            <a:off x="8209721" y="286400"/>
            <a:ext cx="3249227" cy="4425327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63" t="14886" r="12793" b="35016"/>
          <a:stretch/>
        </p:blipFill>
        <p:spPr>
          <a:xfrm>
            <a:off x="4867692" y="781234"/>
            <a:ext cx="2272684" cy="3435658"/>
          </a:xfrm>
          <a:prstGeom prst="rect">
            <a:avLst/>
          </a:prstGeom>
        </p:spPr>
      </p:pic>
      <p:pic>
        <p:nvPicPr>
          <p:cNvPr id="8" name="Picture 2" descr="C:\Users\user\Pictures\bauit28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129" y="781234"/>
            <a:ext cx="3369584" cy="516669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477132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4014" y="230819"/>
            <a:ext cx="1888391" cy="256351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תמונה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3020" y="3626414"/>
            <a:ext cx="3475722" cy="2495623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4"/>
          <a:srcRect t="20352"/>
          <a:stretch/>
        </p:blipFill>
        <p:spPr>
          <a:xfrm>
            <a:off x="5716608" y="230819"/>
            <a:ext cx="1800225" cy="2526310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4797" y="3528867"/>
            <a:ext cx="1783006" cy="2690718"/>
          </a:xfrm>
          <a:prstGeom prst="rect">
            <a:avLst/>
          </a:prstGeom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4" t="5460" r="2137" b="955"/>
          <a:stretch/>
        </p:blipFill>
        <p:spPr bwMode="auto">
          <a:xfrm>
            <a:off x="1437428" y="357364"/>
            <a:ext cx="2136141" cy="3171503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458444" y="2928161"/>
            <a:ext cx="3015570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תרפ"ה, הארכיון הציוני המרכזי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32666518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22" t="21489" r="32190" b="46667"/>
          <a:stretch/>
        </p:blipFill>
        <p:spPr>
          <a:xfrm>
            <a:off x="4067452" y="292963"/>
            <a:ext cx="4057095" cy="56386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4" descr="https://app.jafi.org.il/cza/thumbsrv/getThumbnail?path=00001e15\\80\\17\\2d\\d0.jpg&amp;store=thumbnail_store_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8856" y="4152124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9" descr="2189_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075" y="1082649"/>
            <a:ext cx="1634863" cy="306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תמונה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9893" y="584239"/>
            <a:ext cx="2109399" cy="242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0779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israelalbum.org.il/GetImage.ashx?PicName=multimedia%2FYBZ%2F0301-0400%2FYBZ_0328%2FYBZ_0328_Docs%2FYBZ_0328_017.Preview.jpg&amp;width=486&amp;height=308&amp;mr=tru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09775" y="390525"/>
            <a:ext cx="8930105" cy="5633846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5026765" y="6149975"/>
            <a:ext cx="24352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>
              <a:spcBef>
                <a:spcPct val="0"/>
              </a:spcBef>
              <a:buFontTx/>
              <a:buNone/>
            </a:pPr>
            <a:r>
              <a:rPr lang="he-IL" altLang="he-IL" sz="1800" b="1" dirty="0" smtClean="0"/>
              <a:t>עם </a:t>
            </a:r>
            <a:r>
              <a:rPr lang="he-IL" altLang="he-IL" sz="1800" b="1" dirty="0" err="1" smtClean="0"/>
              <a:t>הקווס</a:t>
            </a:r>
            <a:r>
              <a:rPr lang="he-IL" altLang="he-IL" sz="1800" b="1" dirty="0" smtClean="0"/>
              <a:t> בצלאל </a:t>
            </a:r>
            <a:r>
              <a:rPr lang="he-IL" altLang="he-IL" sz="1800" b="1" dirty="0" err="1" smtClean="0"/>
              <a:t>מבשוב</a:t>
            </a:r>
            <a:endParaRPr lang="he-IL" altLang="he-IL" sz="1800" b="1" dirty="0"/>
          </a:p>
        </p:txBody>
      </p:sp>
    </p:spTree>
    <p:extLst>
      <p:ext uri="{BB962C8B-B14F-4D97-AF65-F5344CB8AC3E}">
        <p14:creationId xmlns:p14="http://schemas.microsoft.com/office/powerpoint/2010/main" val="30043088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5240" y="3429000"/>
            <a:ext cx="5046400" cy="634324"/>
          </a:xfrm>
          <a:prstGeom prst="rect">
            <a:avLst/>
          </a:prstGeom>
        </p:spPr>
      </p:pic>
      <p:pic>
        <p:nvPicPr>
          <p:cNvPr id="8194" name="Picture 2" descr="https://app.jafi.org.il/cza/thumbsrv/getThumbnail?path=00001e15\\80\\71\\0c\\d1.jpg&amp;store=thumbnail_store_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1155" y="271831"/>
            <a:ext cx="4993762" cy="327923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app.jafi.org.il/cza/thumbsrv/getThumbnail?path=00001e15\\80\\71\\0c\\d0.jpg&amp;store=thumbnail_store_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283" y="271831"/>
            <a:ext cx="4923357" cy="293760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696560" y="3551068"/>
            <a:ext cx="623889" cy="30777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400" b="1" dirty="0" smtClean="0"/>
              <a:t>תרצ"ו</a:t>
            </a:r>
            <a:endParaRPr lang="he-IL" sz="1400" b="1" dirty="0"/>
          </a:p>
        </p:txBody>
      </p:sp>
    </p:spTree>
    <p:extLst>
      <p:ext uri="{BB962C8B-B14F-4D97-AF65-F5344CB8AC3E}">
        <p14:creationId xmlns:p14="http://schemas.microsoft.com/office/powerpoint/2010/main" val="42618069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/>
          <a:srcRect l="1314" r="2200" b="5971"/>
          <a:stretch/>
        </p:blipFill>
        <p:spPr>
          <a:xfrm>
            <a:off x="7126914" y="382648"/>
            <a:ext cx="4828008" cy="32477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34796" y="3799685"/>
            <a:ext cx="3666479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600" b="1" dirty="0" smtClean="0"/>
              <a:t>עם עמיתו הרב יצחק אייזיק הלוי הרצוג</a:t>
            </a:r>
            <a:endParaRPr lang="he-IL" sz="1600" b="1" dirty="0"/>
          </a:p>
        </p:txBody>
      </p:sp>
      <p:pic>
        <p:nvPicPr>
          <p:cNvPr id="5" name="Picture 3" descr="C:\Users\123\Documents\Scan18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343" y="382648"/>
            <a:ext cx="4894200" cy="35150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2385814" y="4138239"/>
            <a:ext cx="1928733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עם עמיתו הרב הרצוג</a:t>
            </a:r>
            <a:endParaRPr lang="he-IL" sz="1600" b="1" dirty="0"/>
          </a:p>
        </p:txBody>
      </p:sp>
    </p:spTree>
    <p:extLst>
      <p:ext uri="{BB962C8B-B14F-4D97-AF65-F5344CB8AC3E}">
        <p14:creationId xmlns:p14="http://schemas.microsoft.com/office/powerpoint/2010/main" val="15254646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http://www.snunit.k12.il/vmuseum/pal/funeral/Fifty/fun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5672" y="2164958"/>
            <a:ext cx="5590801" cy="3724854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www.snunit.k12.il/vmuseum/pal/funeral/Fifty/fun1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33" y="2164958"/>
            <a:ext cx="5184434" cy="3590924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1614370" y="5874518"/>
            <a:ext cx="2412905" cy="147732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he-IL" altLang="he-IL" b="1" dirty="0"/>
              <a:t>נשיאת הגופה ע"י </a:t>
            </a:r>
            <a:r>
              <a:rPr lang="he-IL" altLang="he-IL" b="1" dirty="0" smtClean="0"/>
              <a:t>עניים </a:t>
            </a:r>
          </a:p>
          <a:p>
            <a:endParaRPr lang="he-IL" altLang="he-IL" b="1" dirty="0"/>
          </a:p>
          <a:p>
            <a:endParaRPr lang="he-IL" altLang="he-IL" b="1" dirty="0" smtClean="0"/>
          </a:p>
          <a:p>
            <a:endParaRPr lang="he-IL" altLang="he-IL" b="1" dirty="0"/>
          </a:p>
          <a:p>
            <a:endParaRPr lang="he-IL" altLang="he-IL" b="1" dirty="0"/>
          </a:p>
        </p:txBody>
      </p:sp>
      <p:sp>
        <p:nvSpPr>
          <p:cNvPr id="6" name="מלבן 5"/>
          <p:cNvSpPr/>
          <p:nvPr/>
        </p:nvSpPr>
        <p:spPr>
          <a:xfrm>
            <a:off x="5184559" y="503042"/>
            <a:ext cx="6478375" cy="410882"/>
          </a:xfrm>
          <a:prstGeom prst="rect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he-IL" b="1" dirty="0" smtClean="0">
                <a:solidFill>
                  <a:srgbClr val="FF00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ליל </a:t>
            </a:r>
            <a:r>
              <a:rPr lang="he-IL" b="1" dirty="0">
                <a:solidFill>
                  <a:srgbClr val="FF00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שבת, ט' </a:t>
            </a:r>
            <a:r>
              <a:rPr lang="he-IL" b="1" dirty="0" smtClean="0">
                <a:solidFill>
                  <a:srgbClr val="FF00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סיוון תרצ"ט (1939) </a:t>
            </a:r>
            <a:r>
              <a:rPr lang="he-IL" b="1" dirty="0" smtClean="0">
                <a:latin typeface="Calibri" panose="020F0502020204030204" pitchFamily="34" charset="0"/>
                <a:ea typeface="Calibri" panose="020F0502020204030204" pitchFamily="34" charset="0"/>
              </a:rPr>
              <a:t>– </a:t>
            </a:r>
            <a:r>
              <a:rPr lang="he-IL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בן 83</a:t>
            </a:r>
            <a:r>
              <a:rPr lang="he-IL" b="1" dirty="0" smtClean="0">
                <a:latin typeface="Calibri" panose="020F0502020204030204" pitchFamily="34" charset="0"/>
                <a:ea typeface="Calibri" panose="020F0502020204030204" pitchFamily="34" charset="0"/>
              </a:rPr>
              <a:t> נפטר. נקבר בהר הזיתים. </a:t>
            </a:r>
            <a:endParaRPr lang="en-US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מלבן 6"/>
          <p:cNvSpPr/>
          <p:nvPr/>
        </p:nvSpPr>
        <p:spPr>
          <a:xfrm>
            <a:off x="7944996" y="5918520"/>
            <a:ext cx="24721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b="1" dirty="0"/>
              <a:t>הלווייתו </a:t>
            </a:r>
            <a:r>
              <a:rPr lang="he-IL" b="1" dirty="0" smtClean="0"/>
              <a:t>במורד </a:t>
            </a:r>
            <a:r>
              <a:rPr lang="he-IL" b="1" dirty="0"/>
              <a:t>רחוב </a:t>
            </a:r>
            <a:r>
              <a:rPr lang="he-IL" b="1" dirty="0" smtClean="0"/>
              <a:t>יפו </a:t>
            </a:r>
            <a:endParaRPr lang="he-IL" dirty="0"/>
          </a:p>
        </p:txBody>
      </p:sp>
      <p:sp>
        <p:nvSpPr>
          <p:cNvPr id="8" name="TextBox 7"/>
          <p:cNvSpPr txBox="1"/>
          <p:nvPr/>
        </p:nvSpPr>
        <p:spPr>
          <a:xfrm>
            <a:off x="9284710" y="6414215"/>
            <a:ext cx="2691763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התמונות מההלוויה – יד בן צבי</a:t>
            </a:r>
            <a:endParaRPr lang="he-IL" sz="1600" b="1" dirty="0"/>
          </a:p>
        </p:txBody>
      </p:sp>
    </p:spTree>
    <p:extLst>
      <p:ext uri="{BB962C8B-B14F-4D97-AF65-F5344CB8AC3E}">
        <p14:creationId xmlns:p14="http://schemas.microsoft.com/office/powerpoint/2010/main" val="14631832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3" t="41001" r="4560" b="20581"/>
          <a:stretch/>
        </p:blipFill>
        <p:spPr>
          <a:xfrm>
            <a:off x="955100" y="567245"/>
            <a:ext cx="5181251" cy="367868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3" r="4560" b="59349"/>
          <a:stretch/>
        </p:blipFill>
        <p:spPr>
          <a:xfrm>
            <a:off x="7077495" y="567245"/>
            <a:ext cx="4795709" cy="360285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703735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ww.ybz.org.il/_Uploads/dbsPhotoGallery/0328_040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230" y="217487"/>
            <a:ext cx="8590009" cy="5189359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  <a:miter lim="800000"/>
            <a:headEnd/>
            <a:tailEnd/>
          </a:ln>
          <a:extLst/>
        </p:spPr>
      </p:pic>
      <p:graphicFrame>
        <p:nvGraphicFramePr>
          <p:cNvPr id="2" name="טבלה 1"/>
          <p:cNvGraphicFramePr>
            <a:graphicFrameLocks noGrp="1"/>
          </p:cNvGraphicFramePr>
          <p:nvPr>
            <p:extLst/>
          </p:nvPr>
        </p:nvGraphicFramePr>
        <p:xfrm>
          <a:off x="3387725" y="4354513"/>
          <a:ext cx="5486400" cy="2252662"/>
        </p:xfrm>
        <a:graphic>
          <a:graphicData uri="http://schemas.openxmlformats.org/drawingml/2006/table">
            <a:tbl>
              <a:tblPr/>
              <a:tblGrid>
                <a:gridCol w="5486400"/>
              </a:tblGrid>
              <a:tr h="577459">
                <a:tc>
                  <a:txBody>
                    <a:bodyPr/>
                    <a:lstStyle/>
                    <a:p>
                      <a:endParaRPr lang="he-IL" sz="1800" b="1" dirty="0">
                        <a:effectLst/>
                      </a:endParaRPr>
                    </a:p>
                  </a:txBody>
                  <a:tcPr marL="66675" marR="66675" marT="9529" marB="1905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75203">
                <a:tc>
                  <a:txBody>
                    <a:bodyPr/>
                    <a:lstStyle/>
                    <a:p>
                      <a:r>
                        <a:rPr lang="he-IL" sz="1800" dirty="0"/>
                        <a:t/>
                      </a:r>
                      <a:br>
                        <a:rPr lang="he-IL" sz="1800" dirty="0"/>
                      </a:br>
                      <a:endParaRPr lang="he-IL" sz="1800" dirty="0"/>
                    </a:p>
                  </a:txBody>
                  <a:tcPr marL="66675" marR="66675" marT="9529" marB="1905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841582" y="5585529"/>
            <a:ext cx="8784841" cy="120032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/>
              <a:t>מימין: מ.י. מזרחי (בונה קולנוע אדיסון. עם מגבעת), בצלאל </a:t>
            </a:r>
            <a:r>
              <a:rPr lang="he-IL" b="1" dirty="0" err="1"/>
              <a:t>מבשוב</a:t>
            </a:r>
            <a:r>
              <a:rPr lang="he-IL" b="1" dirty="0"/>
              <a:t> - </a:t>
            </a:r>
            <a:r>
              <a:rPr lang="he-IL" b="1" dirty="0" err="1"/>
              <a:t>הקוואס</a:t>
            </a:r>
            <a:r>
              <a:rPr lang="he-IL" b="1" dirty="0"/>
              <a:t> של הרב הראשי. </a:t>
            </a:r>
            <a:endParaRPr lang="he-IL" b="1" dirty="0" smtClean="0"/>
          </a:p>
          <a:p>
            <a:r>
              <a:rPr lang="he-IL" b="1" dirty="0" smtClean="0"/>
              <a:t>במרכז</a:t>
            </a:r>
            <a:r>
              <a:rPr lang="he-IL" b="1" dirty="0"/>
              <a:t>: הרב רפאל עזריאל (חתנו של הרב הראשי) נושא את כרית אותות הכבוד של הנפטר. </a:t>
            </a:r>
            <a:endParaRPr lang="he-IL" b="1" dirty="0" smtClean="0"/>
          </a:p>
          <a:p>
            <a:r>
              <a:rPr lang="he-IL" b="1" dirty="0" smtClean="0"/>
              <a:t>ברקע</a:t>
            </a:r>
            <a:r>
              <a:rPr lang="he-IL" b="1" dirty="0"/>
              <a:t>: בתי </a:t>
            </a:r>
            <a:r>
              <a:rPr lang="he-IL" b="1" dirty="0" err="1"/>
              <a:t>מוסאיוף</a:t>
            </a:r>
            <a:r>
              <a:rPr lang="he-IL" b="1" dirty="0"/>
              <a:t> ברחוב </a:t>
            </a:r>
            <a:r>
              <a:rPr lang="he-IL" b="1" dirty="0" smtClean="0"/>
              <a:t>יפו.</a:t>
            </a:r>
            <a:endParaRPr lang="he-IL" b="1" dirty="0"/>
          </a:p>
          <a:p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32332659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2" name="Picture 4" descr="http://www.snunit.k12.il/vmuseum/pal/funeral/Fifty/fun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031" y="398464"/>
            <a:ext cx="3919007" cy="5878511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517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5675" y="398464"/>
            <a:ext cx="4167644" cy="6084634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55388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www.zionistarchives.org.il/Pages/CzaAjax.ashx?a=viewscan&amp;objId=09001e158155713b&amp;objType=cza_photo&amp;scanPage=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086" y="551037"/>
            <a:ext cx="4792488" cy="47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1159" y="565638"/>
            <a:ext cx="4769279" cy="477788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421970" y="5501759"/>
            <a:ext cx="3207930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הרב הרצוג מספיד את הרב מאיר</a:t>
            </a:r>
            <a:endParaRPr lang="he-IL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16470" y="5501759"/>
            <a:ext cx="5368777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הרב עוזיאל, רבה של תל אביב יפו, מספיד את הרב מאיר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14185018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9" name="Picture 7" descr="http://www.snunit.k12.il/vmuseum/pal/funeral/Fifty/fun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595" y="565151"/>
            <a:ext cx="3219450" cy="214709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415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739" y="1100484"/>
            <a:ext cx="2817811" cy="4225234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4151" name="Picture 10" descr="http://www.snunit.k12.il/vmuseum/pal/funeral/Fifty/fun1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649" y="3660776"/>
            <a:ext cx="3860946" cy="2573339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4152" name="Picture 12" descr="http://www.snunit.k12.il/vmuseum/pal/funeral/Fifty/fun1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5" y="1489401"/>
            <a:ext cx="2566986" cy="3849018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120542" y="5487083"/>
            <a:ext cx="1842172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ילדי </a:t>
            </a:r>
            <a:r>
              <a:rPr lang="he-IL" sz="1600" b="1" dirty="0" err="1" smtClean="0"/>
              <a:t>הת"ת</a:t>
            </a:r>
            <a:r>
              <a:rPr lang="he-IL" sz="1600" b="1" dirty="0" smtClean="0"/>
              <a:t> האשכנזי</a:t>
            </a:r>
            <a:endParaRPr lang="he-IL" sz="1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678407" y="2843769"/>
            <a:ext cx="177644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ילדי </a:t>
            </a:r>
            <a:r>
              <a:rPr lang="he-IL" sz="1600" b="1" dirty="0" err="1" smtClean="0"/>
              <a:t>הת"ת</a:t>
            </a:r>
            <a:r>
              <a:rPr lang="he-IL" sz="1600" b="1" dirty="0" smtClean="0"/>
              <a:t> הספרדי</a:t>
            </a:r>
            <a:endParaRPr lang="he-IL" sz="1600" b="1" dirty="0"/>
          </a:p>
        </p:txBody>
      </p:sp>
      <p:sp>
        <p:nvSpPr>
          <p:cNvPr id="4" name="מלבן 3"/>
          <p:cNvSpPr/>
          <p:nvPr/>
        </p:nvSpPr>
        <p:spPr>
          <a:xfrm>
            <a:off x="285750" y="628695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e-IL" dirty="0">
                <a:solidFill>
                  <a:srgbClr val="222222"/>
                </a:solidFill>
                <a:latin typeface="Arial" panose="020B0604020202020204" pitchFamily="34" charset="0"/>
              </a:rPr>
              <a:t>מתוך תערוכת תמונות שצילם </a:t>
            </a:r>
            <a:r>
              <a:rPr lang="he-IL" dirty="0">
                <a:solidFill>
                  <a:srgbClr val="5A3696"/>
                </a:solidFill>
                <a:latin typeface="Arial" panose="020B0604020202020204" pitchFamily="34" charset="0"/>
                <a:hlinkClick r:id="rId6" tooltip="אדוארד פישר"/>
              </a:rPr>
              <a:t>אדוארד פישר</a:t>
            </a:r>
            <a:r>
              <a:rPr lang="he-IL" dirty="0">
                <a:solidFill>
                  <a:srgbClr val="222222"/>
                </a:solidFill>
                <a:latin typeface="Arial" panose="020B0604020202020204" pitchFamily="34" charset="0"/>
              </a:rPr>
              <a:t> בארץ ישראל בשנות השלושים (באתר סנונית)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443499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http://www.zionistarchives.org.il/Pages/CzaAjax.ashx?a=viewscan&amp;objId=09001e158155714e&amp;objType=cza_photo&amp;scanPage=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081" y="878550"/>
            <a:ext cx="2321295" cy="2321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://www.zionistarchives.org.il/Pages/CzaAjax.ashx?a=viewscan&amp;objId=09001e1581557156&amp;objType=cza_photo&amp;scanPage=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9184" y="223714"/>
            <a:ext cx="3630968" cy="363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http://www.zionistarchives.org.il/Pages/CzaAjax.ashx?a=viewscan&amp;objId=09001e1581557141&amp;objType=cza_photo&amp;scanPage=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6056" y="448169"/>
            <a:ext cx="2683336" cy="268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95720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mountofolives.co.il/wp-content/uploads/2017/01/IMG_8648-e152869840118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5950" y="85725"/>
            <a:ext cx="4783931" cy="6378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9" descr="CF7BF1C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9"/>
          <a:stretch>
            <a:fillRect/>
          </a:stretch>
        </p:blipFill>
        <p:spPr bwMode="auto">
          <a:xfrm>
            <a:off x="479286" y="1233996"/>
            <a:ext cx="5787206" cy="278472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22437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thumb/c/c4/%D7%99%D7%A2%D7%A7%D7%91_%D7%9E%D7%90%D7%99%D7%A8.jpg/220px-%D7%99%D7%A2%D7%A7%D7%91_%D7%9E%D7%90%D7%99%D7%A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9461" y="698791"/>
            <a:ext cx="7280552" cy="546041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87073" y="162572"/>
            <a:ext cx="817853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הנצחה</a:t>
            </a:r>
            <a:endParaRPr lang="he-IL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718586" y="6326095"/>
            <a:ext cx="297389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רחוב בשכונת גאולה בירושלים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38636089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2321" y="1074197"/>
            <a:ext cx="5950215" cy="353414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26" r="7304" b="20906"/>
          <a:stretch/>
        </p:blipFill>
        <p:spPr>
          <a:xfrm>
            <a:off x="727970" y="399495"/>
            <a:ext cx="3719743" cy="542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0820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175" y="1262589"/>
            <a:ext cx="6764342" cy="4509561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39" y="446402"/>
            <a:ext cx="4487045" cy="2993395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4" name="תמונה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39" y="3698448"/>
            <a:ext cx="4522136" cy="3014757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5653476" y="276225"/>
            <a:ext cx="3538149" cy="646331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בתערוכה 95 שנה לרבנות הראשית</a:t>
            </a:r>
          </a:p>
          <a:p>
            <a:r>
              <a:rPr lang="he-IL" b="1" dirty="0" smtClean="0"/>
              <a:t>בת"ת ממ"ד 'נחלה' הר-נוף, ירושלים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2283732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" y="868985"/>
            <a:ext cx="6763915" cy="3800474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71864" y="1082879"/>
            <a:ext cx="4898812" cy="3372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6290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5411" y="94204"/>
            <a:ext cx="8461178" cy="63643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21004" y="6458589"/>
            <a:ext cx="8553945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בתערוכה שהוכנה ע"י 'ידידי </a:t>
            </a:r>
            <a:r>
              <a:rPr lang="he-IL" b="1" dirty="0" err="1" smtClean="0"/>
              <a:t>החמ"ד</a:t>
            </a:r>
            <a:r>
              <a:rPr lang="he-IL" b="1" dirty="0" smtClean="0"/>
              <a:t>' ביום כינוס מורי </a:t>
            </a:r>
            <a:r>
              <a:rPr lang="he-IL" b="1" dirty="0" err="1" smtClean="0"/>
              <a:t>החמ"ד</a:t>
            </a:r>
            <a:r>
              <a:rPr lang="he-IL" b="1" dirty="0" smtClean="0"/>
              <a:t> בבניני האומה, ו' תמוז תשע"ט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1313000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r="3305"/>
          <a:stretch/>
        </p:blipFill>
        <p:spPr>
          <a:xfrm>
            <a:off x="2388093" y="398292"/>
            <a:ext cx="8584707" cy="552133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2129882" y="6050216"/>
            <a:ext cx="8553945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בתערוכה שהוכנה ע"י 'ידידי </a:t>
            </a:r>
            <a:r>
              <a:rPr lang="he-IL" b="1" dirty="0" err="1" smtClean="0"/>
              <a:t>החמ"ד</a:t>
            </a:r>
            <a:r>
              <a:rPr lang="he-IL" b="1" dirty="0" smtClean="0"/>
              <a:t>' ביום כינוס מורי </a:t>
            </a:r>
            <a:r>
              <a:rPr lang="he-IL" b="1" dirty="0" err="1" smtClean="0"/>
              <a:t>החמ"ד</a:t>
            </a:r>
            <a:r>
              <a:rPr lang="he-IL" b="1" dirty="0" smtClean="0"/>
              <a:t> בבניני האומה, ו' תמוז תשע"ט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17457133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1" name="Rectangle 5"/>
          <p:cNvSpPr>
            <a:spLocks noChangeArrowheads="1"/>
          </p:cNvSpPr>
          <p:nvPr/>
        </p:nvSpPr>
        <p:spPr bwMode="auto">
          <a:xfrm>
            <a:off x="4473942" y="248325"/>
            <a:ext cx="3244116" cy="769441"/>
          </a:xfrm>
          <a:prstGeom prst="rect">
            <a:avLst/>
          </a:prstGeom>
          <a:solidFill>
            <a:srgbClr val="0000FF"/>
          </a:solidFill>
          <a:ln>
            <a:noFill/>
          </a:ln>
          <a:extLst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he-IL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Guttman Stam" pitchFamily="2" charset="-79"/>
              </a:rPr>
              <a:t>"לאורו נלך"</a:t>
            </a:r>
            <a:endParaRPr lang="he-IL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Guttman Stam" pitchFamily="2" charset="-79"/>
            </a:endParaRPr>
          </a:p>
        </p:txBody>
      </p:sp>
      <p:sp>
        <p:nvSpPr>
          <p:cNvPr id="80902" name="Rectangle 6"/>
          <p:cNvSpPr>
            <a:spLocks noChangeArrowheads="1"/>
          </p:cNvSpPr>
          <p:nvPr/>
        </p:nvSpPr>
        <p:spPr bwMode="auto">
          <a:xfrm>
            <a:off x="1467039" y="5296204"/>
            <a:ext cx="8748712" cy="1200329"/>
          </a:xfrm>
          <a:prstGeom prst="rect">
            <a:avLst/>
          </a:prstGeom>
          <a:solidFill>
            <a:srgbClr val="0000FF"/>
          </a:solidFill>
          <a:ln>
            <a:noFill/>
          </a:ln>
          <a:ex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he-I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"בנה ביתך כבתחילה וכונן מקדשך על מכונו, והראנו בבנינו ושמחנו </a:t>
            </a:r>
            <a:r>
              <a:rPr lang="he-IL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בתקונו</a:t>
            </a:r>
            <a:r>
              <a:rPr lang="he-I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". </a:t>
            </a:r>
          </a:p>
        </p:txBody>
      </p:sp>
      <p:pic>
        <p:nvPicPr>
          <p:cNvPr id="114692" name="Picture 5" descr="degelisrael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280" y="2908371"/>
            <a:ext cx="1739960" cy="1304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693" name="Picture 6" descr="degelisrael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627" y="2870334"/>
            <a:ext cx="1630760" cy="1221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5" name="Picture 7" descr="jerusalem_temple_mode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214" y="1786520"/>
            <a:ext cx="7389487" cy="3149769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978" name="Text Box 10"/>
          <p:cNvSpPr txBox="1">
            <a:spLocks noChangeArrowheads="1"/>
          </p:cNvSpPr>
          <p:nvPr/>
        </p:nvSpPr>
        <p:spPr bwMode="auto">
          <a:xfrm>
            <a:off x="10309368" y="857252"/>
            <a:ext cx="280846" cy="5078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he-IL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US" sz="27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066499" y="3644315"/>
            <a:ext cx="1680531" cy="523220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>
              <a:spcBef>
                <a:spcPct val="0"/>
              </a:spcBef>
              <a:buFontTx/>
              <a:buNone/>
            </a:pPr>
            <a:r>
              <a:rPr lang="he-IL" altLang="he-IL" sz="2800" b="1" dirty="0" smtClean="0">
                <a:solidFill>
                  <a:srgbClr val="FFFF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בהצלחה!</a:t>
            </a:r>
            <a:endParaRPr lang="he-IL" altLang="he-IL" sz="2800" b="1" dirty="0">
              <a:solidFill>
                <a:srgbClr val="FFFF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659779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83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83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83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809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809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839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839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83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2" grpId="0" animBg="1"/>
      <p:bldP spid="11" grpId="0" animBg="1"/>
    </p:bld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1654</TotalTime>
  <Words>628</Words>
  <Application>Microsoft Office PowerPoint</Application>
  <PresentationFormat>מסך רחב</PresentationFormat>
  <Paragraphs>72</Paragraphs>
  <Slides>43</Slides>
  <Notes>1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7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43</vt:i4>
      </vt:variant>
    </vt:vector>
  </HeadingPairs>
  <TitlesOfParts>
    <vt:vector size="51" baseType="lpstr">
      <vt:lpstr>Arial</vt:lpstr>
      <vt:lpstr>Calibri</vt:lpstr>
      <vt:lpstr>Calibri Light</vt:lpstr>
      <vt:lpstr>David</vt:lpstr>
      <vt:lpstr>Guttman Stam</vt:lpstr>
      <vt:lpstr>Open Sans Hebrew</vt:lpstr>
      <vt:lpstr>Times New Roman</vt:lpstr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שמואל כץ</dc:creator>
  <cp:lastModifiedBy>שמואל כץ</cp:lastModifiedBy>
  <cp:revision>42</cp:revision>
  <dcterms:created xsi:type="dcterms:W3CDTF">2020-01-06T10:52:10Z</dcterms:created>
  <dcterms:modified xsi:type="dcterms:W3CDTF">2020-08-12T20:32:10Z</dcterms:modified>
</cp:coreProperties>
</file>