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3"/>
  </p:notesMasterIdLst>
  <p:sldIdLst>
    <p:sldId id="278" r:id="rId2"/>
    <p:sldId id="274" r:id="rId3"/>
    <p:sldId id="305" r:id="rId4"/>
    <p:sldId id="309" r:id="rId5"/>
    <p:sldId id="275" r:id="rId6"/>
    <p:sldId id="307" r:id="rId7"/>
    <p:sldId id="308" r:id="rId8"/>
    <p:sldId id="257" r:id="rId9"/>
    <p:sldId id="282" r:id="rId10"/>
    <p:sldId id="258" r:id="rId11"/>
    <p:sldId id="283" r:id="rId12"/>
    <p:sldId id="259" r:id="rId13"/>
    <p:sldId id="284" r:id="rId14"/>
    <p:sldId id="260" r:id="rId15"/>
    <p:sldId id="285" r:id="rId16"/>
    <p:sldId id="263" r:id="rId17"/>
    <p:sldId id="287" r:id="rId18"/>
    <p:sldId id="261" r:id="rId19"/>
    <p:sldId id="286" r:id="rId20"/>
    <p:sldId id="264" r:id="rId21"/>
    <p:sldId id="288" r:id="rId22"/>
    <p:sldId id="265" r:id="rId23"/>
    <p:sldId id="289" r:id="rId24"/>
    <p:sldId id="266" r:id="rId25"/>
    <p:sldId id="290" r:id="rId26"/>
    <p:sldId id="267" r:id="rId27"/>
    <p:sldId id="291" r:id="rId28"/>
    <p:sldId id="268" r:id="rId29"/>
    <p:sldId id="292" r:id="rId30"/>
    <p:sldId id="302" r:id="rId31"/>
    <p:sldId id="293" r:id="rId32"/>
    <p:sldId id="270" r:id="rId33"/>
    <p:sldId id="294" r:id="rId34"/>
    <p:sldId id="271" r:id="rId35"/>
    <p:sldId id="295" r:id="rId36"/>
    <p:sldId id="272" r:id="rId37"/>
    <p:sldId id="296" r:id="rId38"/>
    <p:sldId id="273" r:id="rId39"/>
    <p:sldId id="298" r:id="rId40"/>
    <p:sldId id="280" r:id="rId41"/>
    <p:sldId id="304" r:id="rId4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B1DEB39-5131-4983-A569-5C4E64DF7637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62F0BDA-AF6D-44EE-9BFE-AE2334DB8F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445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41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41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41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626927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144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5738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0877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243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852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862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3506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4674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0602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415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4362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1B19C-11A0-4B72-8C27-BFC6954CB2E4}" type="datetimeFigureOut">
              <a:rPr lang="he-IL" smtClean="0"/>
              <a:t>כ"ד/אב/תש"פ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8004-208D-4C8E-BB1E-09A2D8FBFF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411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hyperlink" Target="http://www.rabanut.gov.il/show_item.asp?itemId=110&amp;levelId=61624&amp;itemTy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9" name="Text Box 15"/>
          <p:cNvSpPr txBox="1">
            <a:spLocks noChangeArrowheads="1"/>
          </p:cNvSpPr>
          <p:nvPr/>
        </p:nvSpPr>
        <p:spPr bwMode="auto">
          <a:xfrm>
            <a:off x="4460875" y="65532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400"/>
          </a:p>
        </p:txBody>
      </p:sp>
      <p:sp>
        <p:nvSpPr>
          <p:cNvPr id="3" name="TextBox 2"/>
          <p:cNvSpPr txBox="1"/>
          <p:nvPr/>
        </p:nvSpPr>
        <p:spPr>
          <a:xfrm>
            <a:off x="2771472" y="120554"/>
            <a:ext cx="6668813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4800" b="1" dirty="0" smtClean="0"/>
              <a:t>100 שנה לרבנות הראשית</a:t>
            </a:r>
          </a:p>
        </p:txBody>
      </p:sp>
      <p:pic>
        <p:nvPicPr>
          <p:cNvPr id="1026" name="Picture 2" descr="http://www.hechalshlomo.org.il/~files/block/21073/big/zh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232" y="2714735"/>
            <a:ext cx="2216465" cy="166234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566175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041" y="4334972"/>
            <a:ext cx="3020659" cy="1891678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3749" y="4523684"/>
            <a:ext cx="2684847" cy="17872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779" y="3078401"/>
            <a:ext cx="1551288" cy="127254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 descr="http://upload-community.kipa.co.il/magazine/11192015109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609" y="1270885"/>
            <a:ext cx="1979312" cy="26264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745" y="261311"/>
            <a:ext cx="927838" cy="6374465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4259673" y="1120834"/>
            <a:ext cx="3703258" cy="707886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4000" b="1" dirty="0">
                <a:solidFill>
                  <a:schemeClr val="bg1"/>
                </a:solidFill>
              </a:rPr>
              <a:t>תרפ"א – </a:t>
            </a:r>
            <a:r>
              <a:rPr lang="he-IL" sz="4000" b="1" dirty="0" smtClean="0">
                <a:solidFill>
                  <a:schemeClr val="bg1"/>
                </a:solidFill>
              </a:rPr>
              <a:t>תשפ"א</a:t>
            </a:r>
            <a:endParaRPr lang="he-IL" sz="40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×§×××¥:×¡×× ××¨×× ××ª ××¨××©××ª ×××©×¨×× - ×ª×©×¢''×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120" y="4741428"/>
            <a:ext cx="1377518" cy="137751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מלבן 11"/>
          <p:cNvSpPr/>
          <p:nvPr/>
        </p:nvSpPr>
        <p:spPr>
          <a:xfrm>
            <a:off x="2541274" y="2006645"/>
            <a:ext cx="7052435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הרבנים הראשיים – תולדות חיים </a:t>
            </a:r>
            <a:r>
              <a:rPr lang="he-IL" sz="2000" b="1" dirty="0" smtClean="0">
                <a:solidFill>
                  <a:schemeClr val="bg1"/>
                </a:solidFill>
              </a:rPr>
              <a:t>(ע"פ תאריכים)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15317" y="6457512"/>
            <a:ext cx="612218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ערך: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, רב בתי ספר בירושלים וחוקר תולדות הרבנות הראשית</a:t>
            </a:r>
            <a:endParaRPr lang="he-IL" sz="1600" b="1" dirty="0"/>
          </a:p>
        </p:txBody>
      </p:sp>
      <p:pic>
        <p:nvPicPr>
          <p:cNvPr id="14" name="תמונה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6" t="35167" r="39056" b="34844"/>
          <a:stretch/>
        </p:blipFill>
        <p:spPr>
          <a:xfrm>
            <a:off x="10440371" y="179808"/>
            <a:ext cx="993787" cy="81737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3556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upload.wikimedia.org/wikipedia/he/thumb/a/a2/Chief_Rabbinate_2015_logo.png/320px-Chief_Rabbinate_2015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482" y="4202732"/>
            <a:ext cx="1667280" cy="10785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2" t="11959" b="75808"/>
          <a:stretch/>
        </p:blipFill>
        <p:spPr>
          <a:xfrm>
            <a:off x="5480322" y="1251751"/>
            <a:ext cx="1231355" cy="16357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080" y="166596"/>
            <a:ext cx="4760763" cy="644726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01" y="166596"/>
            <a:ext cx="4103280" cy="661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2" t="11959" b="75808"/>
          <a:stretch/>
        </p:blipFill>
        <p:spPr>
          <a:xfrm>
            <a:off x="5498029" y="1010771"/>
            <a:ext cx="1231355" cy="16357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2" descr="https://upload.wikimedia.org/wikipedia/he/thumb/a/a2/Chief_Rabbinate_2015_logo.png/320px-Chief_Rabbinate_2015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67" y="3429000"/>
            <a:ext cx="1667280" cy="10785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29842" y="228253"/>
            <a:ext cx="213231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לתלמידים - להשלמה</a:t>
            </a:r>
            <a:endParaRPr lang="he-IL" b="1" dirty="0"/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21" y="23714"/>
            <a:ext cx="4397961" cy="673846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179" y="85910"/>
            <a:ext cx="4796715" cy="667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57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900" y="635538"/>
            <a:ext cx="4283560" cy="603350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60" y="573229"/>
            <a:ext cx="4401639" cy="62181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99917" y="1228025"/>
            <a:ext cx="612560" cy="861134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6" name="TextBox 5"/>
          <p:cNvSpPr txBox="1"/>
          <p:nvPr/>
        </p:nvSpPr>
        <p:spPr>
          <a:xfrm>
            <a:off x="5432196" y="718650"/>
            <a:ext cx="132760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תעודת זהות</a:t>
            </a:r>
            <a:endParaRPr lang="he-IL" b="1" dirty="0"/>
          </a:p>
        </p:txBody>
      </p:sp>
      <p:pic>
        <p:nvPicPr>
          <p:cNvPr id="7" name="תמונה 6" descr="http://www.jerusalem-old-city.org/image/users/164218/ftp/my_files/g-elul/%D7%94%D7%A8%D7%91%20%D7%A7%D7%95%D7%A7.jpg?id=871352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586" y="1228025"/>
            <a:ext cx="623272" cy="8611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644" y="1185739"/>
            <a:ext cx="665497" cy="9034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37592" y="148040"/>
            <a:ext cx="651681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/>
              <a:t>'תעודת זהות' למילוי ע"י התלמידים -  </a:t>
            </a:r>
            <a:r>
              <a:rPr lang="he-IL" b="1" dirty="0"/>
              <a:t>מה את\ה לוקח\ת אתך </a:t>
            </a:r>
            <a:r>
              <a:rPr lang="he-IL" b="1" dirty="0" smtClean="0"/>
              <a:t>מהרב? </a:t>
            </a:r>
            <a:endParaRPr lang="he-IL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106495" y="6145823"/>
            <a:ext cx="189729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400" b="1" dirty="0" smtClean="0"/>
              <a:t>מתן חומר עזר לתלמיד </a:t>
            </a:r>
          </a:p>
          <a:p>
            <a:r>
              <a:rPr lang="he-IL" sz="1400" b="1" dirty="0" smtClean="0"/>
              <a:t>למילוי תעודת הזהות</a:t>
            </a:r>
            <a:endParaRPr lang="he-IL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21362" y="1658592"/>
            <a:ext cx="1547219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פתיחה הנושא</a:t>
            </a:r>
          </a:p>
          <a:p>
            <a:r>
              <a:rPr lang="he-IL" b="1" dirty="0" smtClean="0"/>
              <a:t>סיכום הנושא</a:t>
            </a:r>
          </a:p>
          <a:p>
            <a:r>
              <a:rPr lang="he-IL" b="1" dirty="0" smtClean="0"/>
              <a:t>מילוי בתערוכה</a:t>
            </a:r>
          </a:p>
          <a:p>
            <a:r>
              <a:rPr lang="he-IL" b="1" dirty="0" smtClean="0"/>
              <a:t>מילוי בכיתה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57019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139697" y="394692"/>
            <a:ext cx="7909820" cy="64633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1. </a:t>
            </a:r>
            <a:r>
              <a:rPr lang="he-IL" b="1" dirty="0">
                <a:solidFill>
                  <a:srgbClr val="FF0000"/>
                </a:solidFill>
              </a:rPr>
              <a:t>הרב אברהם יצחק הכהן קוק [אשכנזי]:  </a:t>
            </a:r>
            <a:r>
              <a:rPr lang="he-IL" b="1" dirty="0"/>
              <a:t>ט"ז באדר א' תרפ"א - ג' באלול תרצ"ה</a:t>
            </a:r>
          </a:p>
          <a:p>
            <a:r>
              <a:rPr lang="he-IL" b="1" dirty="0">
                <a:solidFill>
                  <a:srgbClr val="FF0000"/>
                </a:solidFill>
              </a:rPr>
              <a:t>2. הרב יעקב מאיר [ספרדי]:  </a:t>
            </a:r>
            <a:r>
              <a:rPr lang="he-IL" b="1" dirty="0"/>
              <a:t>ט"ז באדר א' תרפ"א - </a:t>
            </a:r>
            <a:r>
              <a:rPr lang="he-IL" b="1" dirty="0" smtClean="0"/>
              <a:t>ט' </a:t>
            </a:r>
            <a:r>
              <a:rPr lang="he-IL" b="1" dirty="0"/>
              <a:t>בסיון תרצ"ט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3. הרב יצחק אייזיק הלוי הרצוג [א]:  </a:t>
            </a:r>
            <a:r>
              <a:rPr lang="he-IL" b="1" dirty="0"/>
              <a:t>י"ז בכסלו תרצ"ז - י"ט בתמוז תשי"ט</a:t>
            </a:r>
          </a:p>
          <a:p>
            <a:r>
              <a:rPr lang="he-IL" b="1" dirty="0">
                <a:solidFill>
                  <a:srgbClr val="FF0000"/>
                </a:solidFill>
              </a:rPr>
              <a:t>4. הרב בן ציון מאיר חי עוזיאל [ס]:  </a:t>
            </a:r>
            <a:r>
              <a:rPr lang="he-IL" b="1" dirty="0"/>
              <a:t>י' בתמוז תרצ"ט - כ"ד באלול תשי"ג 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5. הרב איסר יהודה </a:t>
            </a:r>
            <a:r>
              <a:rPr lang="he-IL" b="1" dirty="0" err="1">
                <a:solidFill>
                  <a:srgbClr val="FF0000"/>
                </a:solidFill>
              </a:rPr>
              <a:t>אונטרמן</a:t>
            </a:r>
            <a:r>
              <a:rPr lang="he-IL" b="1" dirty="0">
                <a:solidFill>
                  <a:srgbClr val="FF0000"/>
                </a:solidFill>
              </a:rPr>
              <a:t> [א]:  </a:t>
            </a:r>
            <a:r>
              <a:rPr lang="he-IL" b="1" dirty="0"/>
              <a:t>ד' בניסן תשכ"ד - ז' בחשון תשל"ג</a:t>
            </a:r>
          </a:p>
          <a:p>
            <a:r>
              <a:rPr lang="he-IL" b="1" dirty="0">
                <a:solidFill>
                  <a:srgbClr val="FF0000"/>
                </a:solidFill>
              </a:rPr>
              <a:t>6. הרב יצחק נסים [ס]:  </a:t>
            </a:r>
            <a:r>
              <a:rPr lang="he-IL" b="1" dirty="0"/>
              <a:t>כ"ט בשבט תשט"ו - ז' בחשון תשל"ג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7. הרב שלמה גורן [א]:  </a:t>
            </a:r>
            <a:r>
              <a:rPr lang="he-IL" b="1" dirty="0"/>
              <a:t>ז' בחשון תשל"ג - א' בניסן תשמ"ג</a:t>
            </a:r>
          </a:p>
          <a:p>
            <a:r>
              <a:rPr lang="he-IL" b="1" dirty="0">
                <a:solidFill>
                  <a:srgbClr val="FF0000"/>
                </a:solidFill>
              </a:rPr>
              <a:t>8. הרב עובדיה יוסף [ס]:  </a:t>
            </a:r>
            <a:r>
              <a:rPr lang="he-IL" b="1" dirty="0"/>
              <a:t>ז' בחשון תשל"ג - א' בניסן תשמ"ג 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9. הרב אברהם שפירא [א]:  </a:t>
            </a:r>
            <a:r>
              <a:rPr lang="he-IL" b="1" dirty="0"/>
              <a:t>א' בניסן תשמ"ג - כ"ט באדר תשנ"ג</a:t>
            </a:r>
          </a:p>
          <a:p>
            <a:r>
              <a:rPr lang="he-IL" b="1" dirty="0">
                <a:solidFill>
                  <a:srgbClr val="FF0000"/>
                </a:solidFill>
              </a:rPr>
              <a:t>10. הרב מרדכי אליהו [ס]:  </a:t>
            </a:r>
            <a:r>
              <a:rPr lang="he-IL" b="1" dirty="0"/>
              <a:t>א' בניסן תשמ"ג - כ"ט באדר תשנ"ג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11. הרב ישראל מאיר לאו [א]:  </a:t>
            </a:r>
            <a:r>
              <a:rPr lang="he-IL" b="1" dirty="0" smtClean="0"/>
              <a:t>ל' שבט תשנ"ג - ב' בניסן תשס"ג </a:t>
            </a:r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12. הרב אליהו בקשי דורון [ס]:  </a:t>
            </a:r>
            <a:r>
              <a:rPr lang="he-IL" b="1" dirty="0" smtClean="0"/>
              <a:t>ל' שבט תשנ"ג - ב' בניסן תשס"ג </a:t>
            </a:r>
          </a:p>
          <a:p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13. הרב יונה יחיאל מצגר [א]: </a:t>
            </a:r>
            <a:r>
              <a:rPr lang="he-IL" b="1" dirty="0" smtClean="0"/>
              <a:t>י"ב בניסן תשס"ג - י"ז באב תשע"ג </a:t>
            </a:r>
          </a:p>
          <a:p>
            <a:r>
              <a:rPr lang="he-IL" b="1" dirty="0" smtClean="0">
                <a:solidFill>
                  <a:srgbClr val="FF0000"/>
                </a:solidFill>
              </a:rPr>
              <a:t>14. הרב שלמה משה עמאר [</a:t>
            </a:r>
            <a:r>
              <a:rPr lang="he-IL" b="1" dirty="0">
                <a:solidFill>
                  <a:srgbClr val="FF0000"/>
                </a:solidFill>
              </a:rPr>
              <a:t>ס]: </a:t>
            </a:r>
            <a:r>
              <a:rPr lang="he-IL" b="1" dirty="0"/>
              <a:t>י"ב </a:t>
            </a:r>
            <a:r>
              <a:rPr lang="he-IL" b="1" dirty="0" smtClean="0"/>
              <a:t>בניסן </a:t>
            </a:r>
            <a:r>
              <a:rPr lang="he-IL" b="1" dirty="0"/>
              <a:t>תשס"ג - י"ז </a:t>
            </a:r>
            <a:r>
              <a:rPr lang="he-IL" b="1" dirty="0" smtClean="0"/>
              <a:t>באב </a:t>
            </a:r>
            <a:r>
              <a:rPr lang="he-IL" b="1" dirty="0"/>
              <a:t>תשע"ג </a:t>
            </a:r>
            <a:endParaRPr lang="he-IL" b="1" dirty="0" smtClean="0"/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15. </a:t>
            </a:r>
            <a:r>
              <a:rPr lang="he-IL" b="1" dirty="0" smtClean="0">
                <a:solidFill>
                  <a:srgbClr val="FF0000"/>
                </a:solidFill>
              </a:rPr>
              <a:t>הרב דוד לאו [א]: </a:t>
            </a:r>
            <a:r>
              <a:rPr lang="he-IL" b="1" dirty="0" smtClean="0"/>
              <a:t>י"ז באב תשע"ג - </a:t>
            </a:r>
          </a:p>
          <a:p>
            <a:r>
              <a:rPr lang="he-IL" b="1" dirty="0">
                <a:solidFill>
                  <a:srgbClr val="FF0000"/>
                </a:solidFill>
              </a:rPr>
              <a:t>16. </a:t>
            </a:r>
            <a:r>
              <a:rPr lang="he-IL" b="1" dirty="0" smtClean="0">
                <a:solidFill>
                  <a:srgbClr val="FF0000"/>
                </a:solidFill>
              </a:rPr>
              <a:t>הרב יצחק יוסף [ס]: </a:t>
            </a:r>
            <a:r>
              <a:rPr lang="he-IL" b="1" dirty="0" smtClean="0"/>
              <a:t>י"ז באב תשע"ג - </a:t>
            </a:r>
            <a:endParaRPr lang="he-IL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34107" y="56138"/>
            <a:ext cx="317426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שנות כהונתם של הרבנים הראשיים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94083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009" r="56801" b="10283"/>
          <a:stretch/>
        </p:blipFill>
        <p:spPr>
          <a:xfrm>
            <a:off x="502390" y="220320"/>
            <a:ext cx="5214829" cy="644685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57966" t="3660" r="762" b="-732"/>
          <a:stretch/>
        </p:blipFill>
        <p:spPr>
          <a:xfrm>
            <a:off x="6915705" y="220321"/>
            <a:ext cx="4829453" cy="644685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10546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8914478" y="4012833"/>
            <a:ext cx="25298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b="1" dirty="0"/>
              <a:t>הרב אברהם יצחק הכהן קוק </a:t>
            </a:r>
            <a:endParaRPr lang="he-IL" sz="1600" dirty="0"/>
          </a:p>
        </p:txBody>
      </p:sp>
      <p:sp>
        <p:nvSpPr>
          <p:cNvPr id="6" name="מלבן 5"/>
          <p:cNvSpPr/>
          <p:nvPr/>
        </p:nvSpPr>
        <p:spPr>
          <a:xfrm>
            <a:off x="1122097" y="4024067"/>
            <a:ext cx="14702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1600" b="1" dirty="0" smtClean="0"/>
              <a:t>הרב </a:t>
            </a:r>
            <a:r>
              <a:rPr lang="he-IL" sz="1600" b="1" dirty="0"/>
              <a:t>יעקב </a:t>
            </a:r>
            <a:r>
              <a:rPr lang="he-IL" sz="1600" b="1" dirty="0" smtClean="0"/>
              <a:t>מאיר</a:t>
            </a:r>
          </a:p>
          <a:p>
            <a:pPr algn="ctr"/>
            <a:r>
              <a:rPr lang="he-IL" sz="1600" b="1" dirty="0" smtClean="0"/>
              <a:t>הראשון לציון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92" y="2041591"/>
            <a:ext cx="1357079" cy="184225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96982" y="145676"/>
            <a:ext cx="11984177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rgbClr val="FF33CC"/>
                </a:solidFill>
              </a:rPr>
              <a:t>ט"ז אדר א' </a:t>
            </a:r>
            <a:r>
              <a:rPr lang="he-IL" b="1" dirty="0" smtClean="0">
                <a:solidFill>
                  <a:srgbClr val="FF33CC"/>
                </a:solidFill>
              </a:rPr>
              <a:t>תרפ"א (1921) </a:t>
            </a:r>
            <a:r>
              <a:rPr lang="he-IL" b="1" dirty="0" smtClean="0"/>
              <a:t>– בסיום וועידת הייסוד, התקיימו בחירות למועצת הרבנות הראשית</a:t>
            </a:r>
            <a:r>
              <a:rPr lang="he-IL" b="1" dirty="0"/>
              <a:t>,</a:t>
            </a:r>
            <a:r>
              <a:rPr lang="he-IL" b="1" dirty="0" smtClean="0"/>
              <a:t> נבחרו </a:t>
            </a:r>
            <a:r>
              <a:rPr lang="he-IL" b="1" dirty="0" smtClean="0">
                <a:solidFill>
                  <a:srgbClr val="FF0000"/>
                </a:solidFill>
              </a:rPr>
              <a:t>לרבנים ראשיים: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rgbClr val="FF0000"/>
                </a:solidFill>
              </a:rPr>
              <a:t>הרב </a:t>
            </a:r>
            <a:r>
              <a:rPr lang="he-IL" b="1" dirty="0">
                <a:solidFill>
                  <a:srgbClr val="FF0000"/>
                </a:solidFill>
              </a:rPr>
              <a:t>אברהם יצחק הכהן </a:t>
            </a:r>
            <a:r>
              <a:rPr lang="he-IL" b="1" dirty="0" smtClean="0">
                <a:solidFill>
                  <a:srgbClr val="FF0000"/>
                </a:solidFill>
              </a:rPr>
              <a:t>קוק, </a:t>
            </a:r>
            <a:r>
              <a:rPr lang="he-IL" b="1" dirty="0">
                <a:solidFill>
                  <a:srgbClr val="FF0000"/>
                </a:solidFill>
              </a:rPr>
              <a:t>והרב יעקב </a:t>
            </a:r>
            <a:r>
              <a:rPr lang="he-IL" b="1" dirty="0" smtClean="0">
                <a:solidFill>
                  <a:srgbClr val="FF0000"/>
                </a:solidFill>
              </a:rPr>
              <a:t>מאיר</a:t>
            </a:r>
            <a:r>
              <a:rPr lang="he-IL" b="1" dirty="0"/>
              <a:t>;</a:t>
            </a:r>
            <a:r>
              <a:rPr lang="he-IL" b="1" dirty="0" smtClean="0"/>
              <a:t> ולמועצת הרבנות הראשית:</a:t>
            </a:r>
            <a:r>
              <a:rPr lang="he-IL" b="1" dirty="0" smtClean="0">
                <a:solidFill>
                  <a:srgbClr val="FF0000"/>
                </a:solidFill>
              </a:rPr>
              <a:t> 6 רבנים </a:t>
            </a:r>
            <a:r>
              <a:rPr lang="he-IL" b="1" dirty="0" smtClean="0"/>
              <a:t>- </a:t>
            </a:r>
            <a:r>
              <a:rPr lang="he-IL" b="1" dirty="0"/>
              <a:t>3 אשכנזים </a:t>
            </a:r>
            <a:r>
              <a:rPr lang="he-IL" b="1" dirty="0" smtClean="0"/>
              <a:t>ו-3 </a:t>
            </a:r>
            <a:r>
              <a:rPr lang="he-IL" b="1" dirty="0"/>
              <a:t>ספרדים. המועצה נבחרה </a:t>
            </a:r>
            <a:r>
              <a:rPr lang="he-IL" b="1" dirty="0" smtClean="0"/>
              <a:t>ל-3 </a:t>
            </a:r>
            <a:r>
              <a:rPr lang="he-IL" b="1" dirty="0"/>
              <a:t>שנים. </a:t>
            </a:r>
            <a:r>
              <a:rPr lang="he-IL" b="1" dirty="0" smtClean="0"/>
              <a:t>[רק </a:t>
            </a:r>
            <a:r>
              <a:rPr lang="he-IL" b="1" dirty="0" err="1" smtClean="0">
                <a:solidFill>
                  <a:srgbClr val="FF33CC"/>
                </a:solidFill>
              </a:rPr>
              <a:t>בתרפ"ד</a:t>
            </a:r>
            <a:r>
              <a:rPr lang="he-IL" b="1" dirty="0" smtClean="0"/>
              <a:t>, לאחר פטירתו של הראשון לציון הרב חיים משה </a:t>
            </a:r>
            <a:r>
              <a:rPr lang="he-IL" b="1" dirty="0" err="1" smtClean="0"/>
              <a:t>אלישר</a:t>
            </a:r>
            <a:r>
              <a:rPr lang="he-IL" b="1" dirty="0" smtClean="0"/>
              <a:t>, </a:t>
            </a:r>
            <a:r>
              <a:rPr lang="he-IL" b="1" dirty="0" smtClean="0"/>
              <a:t>נשא </a:t>
            </a:r>
            <a:r>
              <a:rPr lang="he-IL" b="1" dirty="0" smtClean="0"/>
              <a:t>הרב יעקב מאיר תואר זה.]</a:t>
            </a:r>
            <a:endParaRPr lang="he-IL" b="1" dirty="0"/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523" y="1157469"/>
            <a:ext cx="4799791" cy="54965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1" t="48245" b="21102"/>
          <a:stretch/>
        </p:blipFill>
        <p:spPr>
          <a:xfrm rot="5400000">
            <a:off x="9575710" y="4466916"/>
            <a:ext cx="1456140" cy="2281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0594286" y="5900527"/>
            <a:ext cx="7164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0975975" y="5068505"/>
            <a:ext cx="219794" cy="21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15" name="תמונה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53461" r="52096" b="24992"/>
          <a:stretch/>
        </p:blipFill>
        <p:spPr>
          <a:xfrm>
            <a:off x="961967" y="4844234"/>
            <a:ext cx="1712143" cy="14913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0836210" y="5723511"/>
            <a:ext cx="4745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18" name="תמונה 17" descr="http://www.jerusalem-old-city.org/image/users/164218/ftp/my_files/g-elul/%D7%94%D7%A8%D7%91%20%D7%A7%D7%95%D7%A7.jpg?id=871352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292" y="2041591"/>
            <a:ext cx="1314580" cy="184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495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751003" y="0"/>
            <a:ext cx="10916238" cy="67403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	</a:t>
            </a:r>
            <a:r>
              <a:rPr lang="he-IL" b="1" u="sng" dirty="0" smtClean="0">
                <a:solidFill>
                  <a:srgbClr val="FF0000"/>
                </a:solidFill>
              </a:rPr>
              <a:t>הרב </a:t>
            </a:r>
            <a:r>
              <a:rPr lang="he-IL" b="1" u="sng" dirty="0">
                <a:solidFill>
                  <a:srgbClr val="FF0000"/>
                </a:solidFill>
              </a:rPr>
              <a:t>אברהם יצחק הכהן </a:t>
            </a:r>
            <a:r>
              <a:rPr lang="he-IL" b="1" u="sng" dirty="0" smtClean="0">
                <a:solidFill>
                  <a:srgbClr val="FF0000"/>
                </a:solidFill>
              </a:rPr>
              <a:t>קוק זצ"ל </a:t>
            </a:r>
          </a:p>
          <a:p>
            <a:pPr algn="ctr"/>
            <a:r>
              <a:rPr lang="he-IL" b="1" dirty="0">
                <a:solidFill>
                  <a:srgbClr val="FF0000"/>
                </a:solidFill>
              </a:rPr>
              <a:t> </a:t>
            </a:r>
            <a:r>
              <a:rPr lang="he-IL" b="1" dirty="0" smtClean="0">
                <a:solidFill>
                  <a:srgbClr val="FF0000"/>
                </a:solidFill>
              </a:rPr>
              <a:t>       </a:t>
            </a:r>
            <a:r>
              <a:rPr lang="he-IL" b="1" dirty="0" smtClean="0">
                <a:solidFill>
                  <a:srgbClr val="0000FF"/>
                </a:solidFill>
              </a:rPr>
              <a:t>ט"ז באלול תרכ"ה - </a:t>
            </a:r>
            <a:r>
              <a:rPr lang="he-IL" b="1" dirty="0" smtClean="0"/>
              <a:t>נולד </a:t>
            </a:r>
            <a:r>
              <a:rPr lang="he-IL" b="1" dirty="0" err="1" smtClean="0"/>
              <a:t>בגריבה</a:t>
            </a:r>
            <a:r>
              <a:rPr lang="he-IL" b="1" dirty="0" smtClean="0"/>
              <a:t> שבלטביה. </a:t>
            </a:r>
            <a:r>
              <a:rPr lang="he-IL" b="1" dirty="0"/>
              <a:t>מגיל צעיר נודע באהבתו לארץ ישראל. למד בישיבת </a:t>
            </a:r>
            <a:r>
              <a:rPr lang="he-IL" b="1" dirty="0" err="1"/>
              <a:t>וולוז'ין</a:t>
            </a:r>
            <a:r>
              <a:rPr lang="he-IL" b="1" dirty="0"/>
              <a:t>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תרמ"ח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שימש </a:t>
            </a:r>
            <a:r>
              <a:rPr lang="he-IL" b="1" dirty="0"/>
              <a:t>כרב העיירה </a:t>
            </a:r>
            <a:r>
              <a:rPr lang="he-IL" b="1" dirty="0" err="1" smtClean="0"/>
              <a:t>זיימל</a:t>
            </a:r>
            <a:r>
              <a:rPr lang="he-IL" b="1" dirty="0"/>
              <a:t>;</a:t>
            </a:r>
            <a:r>
              <a:rPr lang="he-IL" b="1" dirty="0" smtClean="0"/>
              <a:t> </a:t>
            </a:r>
            <a:r>
              <a:rPr lang="he-IL" b="1" dirty="0">
                <a:solidFill>
                  <a:srgbClr val="FF0000"/>
                </a:solidFill>
              </a:rPr>
              <a:t>תרנ"ה </a:t>
            </a:r>
            <a:r>
              <a:rPr lang="he-IL" b="1" dirty="0" smtClean="0">
                <a:solidFill>
                  <a:srgbClr val="FF0000"/>
                </a:solidFill>
              </a:rPr>
              <a:t>– </a:t>
            </a:r>
            <a:r>
              <a:rPr lang="he-IL" b="1" dirty="0" smtClean="0"/>
              <a:t>נתמנה לרב </a:t>
            </a:r>
            <a:r>
              <a:rPr lang="he-IL" b="1" dirty="0"/>
              <a:t>העיר </a:t>
            </a:r>
            <a:r>
              <a:rPr lang="he-IL" b="1" dirty="0" err="1"/>
              <a:t>בויסק</a:t>
            </a:r>
            <a:r>
              <a:rPr lang="he-IL" b="1" dirty="0"/>
              <a:t>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תרס"ד - </a:t>
            </a:r>
            <a:r>
              <a:rPr lang="he-IL" b="1" dirty="0"/>
              <a:t>הגיע ליפו, </a:t>
            </a:r>
            <a:r>
              <a:rPr lang="he-IL" b="1" dirty="0" smtClean="0"/>
              <a:t>נתמנה </a:t>
            </a:r>
            <a:r>
              <a:rPr lang="he-IL" b="1" dirty="0"/>
              <a:t>לרב העיר והמושבות. </a:t>
            </a:r>
            <a:endParaRPr lang="he-IL" b="1" dirty="0" smtClean="0"/>
          </a:p>
          <a:p>
            <a:pPr marL="895350"/>
            <a:r>
              <a:rPr lang="he-IL" b="1" dirty="0">
                <a:solidFill>
                  <a:srgbClr val="FF0000"/>
                </a:solidFill>
              </a:rPr>
              <a:t>תר"ע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/>
              <a:t>התיר לחקלאי המושבות לעבוד בשנת השמיטה </a:t>
            </a:r>
            <a:r>
              <a:rPr lang="he-IL" b="1" dirty="0" smtClean="0"/>
              <a:t>על פי </a:t>
            </a:r>
            <a:r>
              <a:rPr lang="he-IL" b="1" dirty="0"/>
              <a:t>'היתר המכירה</a:t>
            </a:r>
            <a:r>
              <a:rPr lang="he-IL" b="1" dirty="0" smtClean="0"/>
              <a:t>'.</a:t>
            </a:r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תרע"ד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יצא יחד עם קבוצת רבנים </a:t>
            </a:r>
            <a:r>
              <a:rPr lang="he-IL" b="1" dirty="0" smtClean="0"/>
              <a:t>ל'מסע המושבות', </a:t>
            </a:r>
            <a:r>
              <a:rPr lang="he-IL" b="1" dirty="0"/>
              <a:t>בו ביקר ב-26 קיבוצים ומושבות בשרון, בעמק יזרעאל ובגליל </a:t>
            </a:r>
            <a:r>
              <a:rPr lang="he-IL" b="1" dirty="0" smtClean="0"/>
              <a:t>העליון [יצא למסע נוסף </a:t>
            </a:r>
            <a:r>
              <a:rPr lang="he-IL" b="1" dirty="0" err="1" smtClean="0"/>
              <a:t>בתרפ"ד</a:t>
            </a:r>
            <a:r>
              <a:rPr lang="he-IL" b="1" dirty="0" smtClean="0"/>
              <a:t>, תרפ"ה </a:t>
            </a:r>
            <a:r>
              <a:rPr lang="he-IL" b="1" dirty="0" err="1" smtClean="0"/>
              <a:t>ותרפ"ז</a:t>
            </a:r>
            <a:r>
              <a:rPr lang="he-IL" b="1" dirty="0" smtClean="0"/>
              <a:t>].</a:t>
            </a:r>
            <a:endParaRPr lang="he-IL" b="1" dirty="0"/>
          </a:p>
          <a:p>
            <a:pPr marL="895350" indent="-895350"/>
            <a:r>
              <a:rPr lang="he-IL" b="1" dirty="0"/>
              <a:t>	נסע לגרמניה כדי להשתתף </a:t>
            </a:r>
            <a:r>
              <a:rPr lang="he-IL" b="1" dirty="0" smtClean="0"/>
              <a:t>ב'כנסיה הגדולה' </a:t>
            </a:r>
            <a:r>
              <a:rPr lang="he-IL" b="1" dirty="0"/>
              <a:t>של אגודת ישראל. בשל פרוץ מלחמת העולם הראשונה נאלץ </a:t>
            </a:r>
            <a:r>
              <a:rPr lang="he-IL" b="1" dirty="0" smtClean="0"/>
              <a:t>לעבור לשוויץ</a:t>
            </a:r>
            <a:r>
              <a:rPr lang="he-IL" b="1" dirty="0"/>
              <a:t>, משם ארגן סיוע כלכלי ליהודי ארץ ישראל.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תרע"ו - </a:t>
            </a:r>
            <a:r>
              <a:rPr lang="he-IL" b="1" dirty="0"/>
              <a:t>עבר ללונדון, שם היה רב קהילת 'מחזיקי הדת'. פעל לקבלת 'הצהרת בלפור'.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תרע"ט - </a:t>
            </a:r>
            <a:r>
              <a:rPr lang="he-IL" b="1" dirty="0"/>
              <a:t>שב לירושלים. </a:t>
            </a:r>
          </a:p>
          <a:p>
            <a:r>
              <a:rPr lang="he-IL" b="1" dirty="0"/>
              <a:t>	</a:t>
            </a:r>
            <a:r>
              <a:rPr lang="he-IL" b="1" dirty="0" err="1">
                <a:solidFill>
                  <a:srgbClr val="FF0000"/>
                </a:solidFill>
              </a:rPr>
              <a:t>תר"ף</a:t>
            </a:r>
            <a:r>
              <a:rPr lang="he-IL" b="1" dirty="0">
                <a:solidFill>
                  <a:srgbClr val="FF0000"/>
                </a:solidFill>
              </a:rPr>
              <a:t> - </a:t>
            </a:r>
            <a:r>
              <a:rPr lang="he-IL" b="1" dirty="0"/>
              <a:t>נתמנה לרבה של ירושלים.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תרפ"א - </a:t>
            </a:r>
            <a:r>
              <a:rPr lang="he-IL" b="1" dirty="0">
                <a:solidFill>
                  <a:srgbClr val="FF0000"/>
                </a:solidFill>
              </a:rPr>
              <a:t>הקים את הרבנות הראשית לארץ ישראל ועמד בראשה עד יום מותו.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תרפ"ד - </a:t>
            </a:r>
            <a:r>
              <a:rPr lang="he-IL" b="1" dirty="0"/>
              <a:t>הקים בירושלים את </a:t>
            </a:r>
            <a:r>
              <a:rPr lang="he-IL" b="1" dirty="0" smtClean="0"/>
              <a:t>'הישיבה </a:t>
            </a:r>
            <a:r>
              <a:rPr lang="he-IL" b="1" dirty="0"/>
              <a:t>המרכזית </a:t>
            </a:r>
            <a:r>
              <a:rPr lang="he-IL" b="1" dirty="0" smtClean="0"/>
              <a:t>העולמית' ('מרכז הרב</a:t>
            </a:r>
            <a:r>
              <a:rPr lang="he-IL" b="1" dirty="0"/>
              <a:t>'</a:t>
            </a:r>
            <a:r>
              <a:rPr lang="he-IL" b="1" dirty="0" smtClean="0"/>
              <a:t>). </a:t>
            </a:r>
          </a:p>
          <a:p>
            <a:pPr marL="990600" indent="-95250"/>
            <a:r>
              <a:rPr lang="he-IL" b="1" dirty="0"/>
              <a:t>עמד בראש משלחת רבנים שיצאה לארה"ב </a:t>
            </a:r>
            <a:r>
              <a:rPr lang="he-IL" b="1" dirty="0" smtClean="0"/>
              <a:t>כדי לאסוף </a:t>
            </a:r>
            <a:r>
              <a:rPr lang="he-IL" b="1" dirty="0"/>
              <a:t>כסף למען הישיבות בארץ</a:t>
            </a:r>
            <a:r>
              <a:rPr lang="he-IL" b="1" dirty="0" smtClean="0"/>
              <a:t>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תרפ"ט - </a:t>
            </a:r>
            <a:r>
              <a:rPr lang="he-IL" b="1" dirty="0"/>
              <a:t>עם פרוץ </a:t>
            </a:r>
            <a:r>
              <a:rPr lang="he-IL" b="1" dirty="0" smtClean="0"/>
              <a:t>'המאורעות', </a:t>
            </a:r>
            <a:r>
              <a:rPr lang="he-IL" b="1" dirty="0"/>
              <a:t>פעל רבות להצלת יהודים מהפרעות של הערבים.</a:t>
            </a:r>
          </a:p>
          <a:p>
            <a:r>
              <a:rPr lang="he-IL" b="1" dirty="0"/>
              <a:t>	</a:t>
            </a:r>
            <a:r>
              <a:rPr lang="he-IL" b="1" dirty="0" err="1">
                <a:solidFill>
                  <a:srgbClr val="FF0000"/>
                </a:solidFill>
              </a:rPr>
              <a:t>תר"ץ</a:t>
            </a:r>
            <a:r>
              <a:rPr lang="he-IL" b="1" dirty="0">
                <a:solidFill>
                  <a:srgbClr val="FF0000"/>
                </a:solidFill>
              </a:rPr>
              <a:t>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/>
              <a:t>העיד בפני </a:t>
            </a:r>
            <a:r>
              <a:rPr lang="he-IL" b="1" dirty="0" smtClean="0"/>
              <a:t>'ועדת שאו', </a:t>
            </a:r>
            <a:r>
              <a:rPr lang="he-IL" b="1" dirty="0"/>
              <a:t>שהגיעה לארץ כדי לחקור את הסיבות לפרוץ </a:t>
            </a:r>
            <a:r>
              <a:rPr lang="he-IL" b="1" dirty="0" smtClean="0"/>
              <a:t>'מאורעות תרפ"ט'.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תרצ"ד</a:t>
            </a:r>
            <a:r>
              <a:rPr lang="he-IL" b="1" dirty="0"/>
              <a:t> - פעל להצלת הנאשמים ברצח ד"ר חיים ארלוזורוב מעונש מוות</a:t>
            </a:r>
            <a:r>
              <a:rPr lang="he-IL" b="1" dirty="0" smtClean="0"/>
              <a:t>.</a:t>
            </a:r>
          </a:p>
          <a:p>
            <a:pPr indent="895350"/>
            <a:r>
              <a:rPr lang="he-IL" b="1" dirty="0">
                <a:solidFill>
                  <a:srgbClr val="FF0000"/>
                </a:solidFill>
              </a:rPr>
              <a:t>תרצ"ה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ביוזמתו התקבלה החלטה להקים מועצות דתיות </a:t>
            </a:r>
            <a:r>
              <a:rPr lang="he-IL" b="1" dirty="0"/>
              <a:t>ליד </a:t>
            </a:r>
            <a:r>
              <a:rPr lang="he-IL" b="1" dirty="0" smtClean="0"/>
              <a:t>כל 'ועד הקהילה'.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0000FF"/>
                </a:solidFill>
              </a:rPr>
              <a:t>ג' באלול תרצ"ה – </a:t>
            </a:r>
            <a:r>
              <a:rPr lang="he-IL" b="1" dirty="0" smtClean="0"/>
              <a:t>נפטר, נקבר בהר הזיתים.</a:t>
            </a:r>
            <a:endParaRPr lang="he-IL" b="1" dirty="0"/>
          </a:p>
          <a:p>
            <a:r>
              <a:rPr lang="he-IL" b="1" dirty="0"/>
              <a:t>	</a:t>
            </a:r>
          </a:p>
          <a:p>
            <a:pPr marL="895350"/>
            <a:r>
              <a:rPr lang="he-IL" b="1" u="sng" dirty="0" smtClean="0">
                <a:solidFill>
                  <a:srgbClr val="FF0000"/>
                </a:solidFill>
              </a:rPr>
              <a:t>מספריו</a:t>
            </a:r>
            <a:r>
              <a:rPr lang="he-IL" b="1" dirty="0">
                <a:solidFill>
                  <a:srgbClr val="FF0000"/>
                </a:solidFill>
              </a:rPr>
              <a:t>: </a:t>
            </a:r>
            <a:r>
              <a:rPr lang="he-IL" b="1" dirty="0" smtClean="0"/>
              <a:t>אדר היקר, אורות</a:t>
            </a:r>
            <a:r>
              <a:rPr lang="he-IL" b="1" dirty="0"/>
              <a:t>, אורות הקודש</a:t>
            </a:r>
            <a:r>
              <a:rPr lang="he-IL" b="1" dirty="0" smtClean="0"/>
              <a:t>, </a:t>
            </a:r>
            <a:r>
              <a:rPr lang="he-IL" b="1" dirty="0"/>
              <a:t>אורות התורה, אורות התשובה, </a:t>
            </a:r>
            <a:r>
              <a:rPr lang="he-IL" b="1" dirty="0" smtClean="0"/>
              <a:t>אגרות </a:t>
            </a:r>
            <a:r>
              <a:rPr lang="he-IL" b="1" dirty="0"/>
              <a:t>הראיה, </a:t>
            </a:r>
            <a:r>
              <a:rPr lang="he-IL" b="1" dirty="0" smtClean="0"/>
              <a:t>חבש </a:t>
            </a:r>
            <a:r>
              <a:rPr lang="he-IL" b="1" dirty="0"/>
              <a:t>פאר, חזון הגאולה</a:t>
            </a:r>
            <a:r>
              <a:rPr lang="he-IL" b="1" dirty="0" smtClean="0"/>
              <a:t>, מאמרי </a:t>
            </a:r>
            <a:r>
              <a:rPr lang="he-IL" b="1" dirty="0"/>
              <a:t>הראיה</a:t>
            </a:r>
            <a:r>
              <a:rPr lang="he-IL" b="1" dirty="0" smtClean="0"/>
              <a:t>, </a:t>
            </a:r>
            <a:r>
              <a:rPr lang="he-IL" b="1" dirty="0"/>
              <a:t>מוסר אביך, </a:t>
            </a:r>
            <a:r>
              <a:rPr lang="he-IL" b="1" dirty="0" smtClean="0"/>
              <a:t>עולת </a:t>
            </a:r>
            <a:r>
              <a:rPr lang="he-IL" b="1" dirty="0"/>
              <a:t>ראיה, עין אי"ה, עץ הדר, </a:t>
            </a:r>
            <a:r>
              <a:rPr lang="he-IL" b="1" dirty="0" smtClean="0"/>
              <a:t>עקבי </a:t>
            </a:r>
            <a:r>
              <a:rPr lang="he-IL" b="1" dirty="0"/>
              <a:t>הצאן, ערפלי </a:t>
            </a:r>
            <a:r>
              <a:rPr lang="he-IL" b="1" dirty="0" smtClean="0"/>
              <a:t>טוהר, שבת </a:t>
            </a:r>
            <a:r>
              <a:rPr lang="he-IL" b="1" dirty="0"/>
              <a:t>הארץ</a:t>
            </a:r>
            <a:r>
              <a:rPr lang="he-IL" b="1" dirty="0" smtClean="0"/>
              <a:t>, שו"ת אורח משפט, שו"ת </a:t>
            </a:r>
            <a:r>
              <a:rPr lang="he-IL" b="1" dirty="0"/>
              <a:t>דעת כהן, שו"ת משפט כהן, </a:t>
            </a:r>
            <a:r>
              <a:rPr lang="he-IL" b="1" dirty="0" smtClean="0"/>
              <a:t>שו"ת עזרת כהן</a:t>
            </a:r>
            <a:r>
              <a:rPr lang="he-IL" b="1" dirty="0"/>
              <a:t>, שמונה קבצים, ועוד</a:t>
            </a:r>
            <a:r>
              <a:rPr lang="he-IL" b="1" dirty="0" smtClean="0"/>
              <a:t>.</a:t>
            </a:r>
            <a:endParaRPr lang="he-IL" b="1" dirty="0"/>
          </a:p>
        </p:txBody>
      </p:sp>
      <p:pic>
        <p:nvPicPr>
          <p:cNvPr id="1025" name="תמונה 14" descr="https://lib.toldot.cet.ac.il/images/bullet_arrow_chapt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6863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28991" y="0"/>
            <a:ext cx="273825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תולדות חייהם של הרבנים הראשיים</a:t>
            </a:r>
            <a:endParaRPr lang="he-IL" sz="1400" b="1" dirty="0"/>
          </a:p>
        </p:txBody>
      </p:sp>
    </p:spTree>
    <p:extLst>
      <p:ext uri="{BB962C8B-B14F-4D97-AF65-F5344CB8AC3E}">
        <p14:creationId xmlns:p14="http://schemas.microsoft.com/office/powerpoint/2010/main" val="138202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9027" y="6360935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3955"/>
          <a:stretch/>
        </p:blipFill>
        <p:spPr>
          <a:xfrm>
            <a:off x="1738123" y="130939"/>
            <a:ext cx="8715753" cy="598979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90" y="4680271"/>
            <a:ext cx="2304488" cy="148145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10341" y="1198997"/>
            <a:ext cx="7164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1683707" y="5751399"/>
            <a:ext cx="7164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7" name="תמונה 6" descr="http://www.jerusalem-old-city.org/image/users/164218/ftp/my_files/g-elul/%D7%94%D7%A8%D7%91%20%D7%A7%D7%95%D7%A7.jpg?id=871352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36" y="130939"/>
            <a:ext cx="1314580" cy="18422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9887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468197" y="0"/>
            <a:ext cx="11255605" cy="67403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	</a:t>
            </a:r>
            <a:r>
              <a:rPr lang="he-IL" b="1" u="sng" dirty="0" smtClean="0">
                <a:solidFill>
                  <a:srgbClr val="FF0000"/>
                </a:solidFill>
              </a:rPr>
              <a:t>הראשון לציון הרב </a:t>
            </a:r>
            <a:r>
              <a:rPr lang="he-IL" b="1" u="sng" dirty="0">
                <a:solidFill>
                  <a:srgbClr val="FF0000"/>
                </a:solidFill>
              </a:rPr>
              <a:t>יעקב </a:t>
            </a:r>
            <a:r>
              <a:rPr lang="he-IL" b="1" u="sng" dirty="0" smtClean="0">
                <a:solidFill>
                  <a:srgbClr val="FF0000"/>
                </a:solidFill>
              </a:rPr>
              <a:t>מאיר זצ"ל </a:t>
            </a:r>
            <a:r>
              <a:rPr lang="he-IL" b="1" dirty="0"/>
              <a:t>	</a:t>
            </a:r>
            <a:endParaRPr lang="he-IL" b="1" dirty="0" smtClean="0"/>
          </a:p>
          <a:p>
            <a:pPr marL="895350"/>
            <a:r>
              <a:rPr lang="he-IL" b="1" dirty="0">
                <a:solidFill>
                  <a:srgbClr val="0000FF"/>
                </a:solidFill>
              </a:rPr>
              <a:t>ז' </a:t>
            </a:r>
            <a:r>
              <a:rPr lang="he-IL" b="1" dirty="0" smtClean="0">
                <a:solidFill>
                  <a:srgbClr val="0000FF"/>
                </a:solidFill>
              </a:rPr>
              <a:t>באייר </a:t>
            </a:r>
            <a:r>
              <a:rPr lang="he-IL" b="1" dirty="0">
                <a:solidFill>
                  <a:srgbClr val="0000FF"/>
                </a:solidFill>
              </a:rPr>
              <a:t>תרט"ז </a:t>
            </a:r>
            <a:r>
              <a:rPr lang="he-IL" b="1" dirty="0" smtClean="0">
                <a:solidFill>
                  <a:srgbClr val="0000FF"/>
                </a:solidFill>
              </a:rPr>
              <a:t>- </a:t>
            </a:r>
            <a:r>
              <a:rPr lang="he-IL" b="1" dirty="0" smtClean="0"/>
              <a:t>נולד בעיר העתיקה בירושלים</a:t>
            </a:r>
            <a:r>
              <a:rPr lang="he-IL" b="1" dirty="0"/>
              <a:t>, </a:t>
            </a:r>
            <a:r>
              <a:rPr lang="he-IL" b="1" dirty="0" smtClean="0"/>
              <a:t>היה </a:t>
            </a:r>
            <a:r>
              <a:rPr lang="he-IL" b="1" dirty="0"/>
              <a:t>תלמידו של הרב </a:t>
            </a:r>
            <a:r>
              <a:rPr lang="he-IL" b="1" dirty="0" smtClean="0"/>
              <a:t>אהרון עזריאל, </a:t>
            </a:r>
            <a:r>
              <a:rPr lang="he-IL" b="1" dirty="0"/>
              <a:t>זקן מקובלי ישיבת </a:t>
            </a:r>
            <a:r>
              <a:rPr lang="he-IL" b="1" dirty="0" smtClean="0"/>
              <a:t>'בית אל'.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תרל"ט - </a:t>
            </a:r>
            <a:r>
              <a:rPr lang="he-IL" b="1" dirty="0"/>
              <a:t>ממייסדי חברת </a:t>
            </a:r>
            <a:r>
              <a:rPr lang="he-IL" b="1" dirty="0" smtClean="0"/>
              <a:t>'ביקור חולים' </a:t>
            </a:r>
            <a:r>
              <a:rPr lang="he-IL" b="1" dirty="0"/>
              <a:t>והגבאי הראשי שלה. ייסד את בית החולים </a:t>
            </a:r>
            <a:r>
              <a:rPr lang="he-IL" b="1" dirty="0" smtClean="0"/>
              <a:t>'משגב לדך' </a:t>
            </a:r>
            <a:r>
              <a:rPr lang="he-IL" b="1" dirty="0"/>
              <a:t>בירושלים.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תרמ"ב </a:t>
            </a:r>
            <a:r>
              <a:rPr lang="he-IL" b="1" dirty="0"/>
              <a:t>- שימש כשד"ר בשליחות הכוללים בירושלים </a:t>
            </a:r>
            <a:r>
              <a:rPr lang="he-IL" b="1" dirty="0" err="1"/>
              <a:t>לבוכארה</a:t>
            </a:r>
            <a:r>
              <a:rPr lang="he-IL" b="1" dirty="0"/>
              <a:t>. עודד את </a:t>
            </a:r>
            <a:r>
              <a:rPr lang="he-IL" b="1" dirty="0" smtClean="0"/>
              <a:t>היהודים שם </a:t>
            </a:r>
            <a:r>
              <a:rPr lang="he-IL" b="1" dirty="0"/>
              <a:t>לעלות לארץ.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תרמ"ה - </a:t>
            </a:r>
            <a:r>
              <a:rPr lang="he-IL" b="1" dirty="0"/>
              <a:t>יצא בשליחות ישיבת המקובלים </a:t>
            </a:r>
            <a:r>
              <a:rPr lang="he-IL" b="1" dirty="0" smtClean="0"/>
              <a:t>'בית אל' לתוניס ולאלג'יר.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תרמ"ח - </a:t>
            </a:r>
            <a:r>
              <a:rPr lang="he-IL" b="1" dirty="0"/>
              <a:t>נבחר לוועד העדה הספרדית, ונתמנה כדיין בבית הדין של רבה של </a:t>
            </a:r>
            <a:r>
              <a:rPr lang="he-IL" b="1" dirty="0" smtClean="0"/>
              <a:t>ירושלים, הרב </a:t>
            </a:r>
            <a:r>
              <a:rPr lang="he-IL" b="1" dirty="0"/>
              <a:t>יעקב שאול </a:t>
            </a:r>
            <a:r>
              <a:rPr lang="he-IL" b="1" dirty="0" err="1" smtClean="0"/>
              <a:t>אלישר</a:t>
            </a:r>
            <a:r>
              <a:rPr lang="he-IL" b="1" dirty="0" smtClean="0"/>
              <a:t>.</a:t>
            </a:r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תרמ"ט - </a:t>
            </a:r>
            <a:r>
              <a:rPr lang="he-IL" b="1" dirty="0"/>
              <a:t>היה ממייסדי חברת </a:t>
            </a:r>
            <a:r>
              <a:rPr lang="he-IL" b="1" dirty="0" smtClean="0"/>
              <a:t>'שפה ברורה' </a:t>
            </a:r>
            <a:r>
              <a:rPr lang="he-IL" b="1" dirty="0"/>
              <a:t>לעידוד הדיבור בעברית. היה חבר </a:t>
            </a:r>
            <a:r>
              <a:rPr lang="he-IL" b="1" dirty="0" smtClean="0"/>
              <a:t>ב'ועד </a:t>
            </a:r>
            <a:r>
              <a:rPr lang="he-IL" b="1" dirty="0"/>
              <a:t>הלשון </a:t>
            </a:r>
            <a:r>
              <a:rPr lang="he-IL" b="1" dirty="0" smtClean="0"/>
              <a:t>העברית'.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תרנ"א-ב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פעל להקמת שכונות יהודיות מחוץ לחומות ירושלים </a:t>
            </a:r>
            <a:r>
              <a:rPr lang="he-IL" b="1" dirty="0" smtClean="0"/>
              <a:t>העתיקה. </a:t>
            </a:r>
          </a:p>
          <a:p>
            <a:pPr indent="895350"/>
            <a:r>
              <a:rPr lang="he-IL" b="1" dirty="0" smtClean="0">
                <a:solidFill>
                  <a:srgbClr val="FF0000"/>
                </a:solidFill>
              </a:rPr>
              <a:t>תרס"ג - </a:t>
            </a:r>
            <a:r>
              <a:rPr lang="he-IL" b="1" dirty="0" smtClean="0"/>
              <a:t>עמד בראש בי"ד שערך 'היתר מכירה' שאפשר </a:t>
            </a:r>
            <a:r>
              <a:rPr lang="he-IL" b="1" dirty="0" err="1" smtClean="0"/>
              <a:t>לאכרי</a:t>
            </a:r>
            <a:r>
              <a:rPr lang="he-IL" b="1" dirty="0" smtClean="0"/>
              <a:t> מושבות הברון רוטשילד לעבוד בשמיטה. </a:t>
            </a:r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תרס"ו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נבחר לראשון לציון, אך מינויו בוטל עקב התנגדות חוגים מסוימים בירושלים. </a:t>
            </a:r>
            <a:endParaRPr lang="he-IL" b="1" dirty="0" smtClean="0"/>
          </a:p>
          <a:p>
            <a:pPr indent="895350"/>
            <a:r>
              <a:rPr lang="he-IL" b="1" dirty="0" smtClean="0"/>
              <a:t>בהשפעתו נרכש מגרש גדול בירושלים עליו נבנה 'בית היתומים הספרדי', היה נשיאו.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תרס"ח </a:t>
            </a:r>
            <a:r>
              <a:rPr lang="he-IL" b="1" dirty="0">
                <a:solidFill>
                  <a:srgbClr val="FF0000"/>
                </a:solidFill>
              </a:rPr>
              <a:t>- תרע"ט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כיהן כרבה של </a:t>
            </a:r>
            <a:r>
              <a:rPr lang="he-IL" b="1" dirty="0"/>
              <a:t>קהילת סלוניקי </a:t>
            </a:r>
            <a:r>
              <a:rPr lang="he-IL" b="1" dirty="0" smtClean="0"/>
              <a:t>שביוון, פעל רבות למען בני הקהילה.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err="1" smtClean="0">
                <a:solidFill>
                  <a:srgbClr val="FF0000"/>
                </a:solidFill>
              </a:rPr>
              <a:t>תר"ף</a:t>
            </a:r>
            <a:r>
              <a:rPr lang="he-IL" b="1" dirty="0" smtClean="0">
                <a:solidFill>
                  <a:srgbClr val="FF0000"/>
                </a:solidFill>
              </a:rPr>
              <a:t> - </a:t>
            </a:r>
            <a:r>
              <a:rPr lang="he-IL" b="1" dirty="0" smtClean="0"/>
              <a:t>לאחר שערבים הרגו ופצעו יהודים, יצא עם משלחת היישוב לפגישה עם מיניסטריון המושבות בלונדון.</a:t>
            </a:r>
            <a:endParaRPr lang="he-IL" b="1" dirty="0">
              <a:solidFill>
                <a:srgbClr val="FF0000"/>
              </a:solidFill>
            </a:endParaRP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תרפ"א </a:t>
            </a:r>
            <a:r>
              <a:rPr lang="he-IL" b="1" dirty="0" smtClean="0">
                <a:solidFill>
                  <a:srgbClr val="0000FF"/>
                </a:solidFill>
              </a:rPr>
              <a:t>- </a:t>
            </a:r>
            <a:r>
              <a:rPr lang="he-IL" b="1" dirty="0" smtClean="0"/>
              <a:t>נבחר </a:t>
            </a:r>
            <a:r>
              <a:rPr lang="he-IL" b="1" dirty="0"/>
              <a:t>ללא התנגדות לנשיא הכבוד של </a:t>
            </a:r>
            <a:r>
              <a:rPr lang="he-IL" b="1" dirty="0" smtClean="0"/>
              <a:t>'אסיפת הנבחרים', </a:t>
            </a:r>
            <a:r>
              <a:rPr lang="he-IL" b="1" dirty="0"/>
              <a:t>נשא את נאום הפתיחה. </a:t>
            </a:r>
            <a:endParaRPr lang="he-IL" b="1" dirty="0" smtClean="0"/>
          </a:p>
          <a:p>
            <a:pPr indent="895350"/>
            <a:r>
              <a:rPr lang="he-IL" b="1" dirty="0" smtClean="0"/>
              <a:t>עם </a:t>
            </a:r>
            <a:r>
              <a:rPr lang="he-IL" b="1" dirty="0"/>
              <a:t>יסוד הרבנות </a:t>
            </a:r>
            <a:r>
              <a:rPr lang="he-IL" b="1" dirty="0" smtClean="0"/>
              <a:t>הראשית, </a:t>
            </a:r>
            <a:r>
              <a:rPr lang="he-IL" b="1" dirty="0">
                <a:solidFill>
                  <a:srgbClr val="FF0000"/>
                </a:solidFill>
              </a:rPr>
              <a:t>נבחר לראשון לציון </a:t>
            </a:r>
            <a:r>
              <a:rPr lang="he-IL" b="1" dirty="0" smtClean="0">
                <a:solidFill>
                  <a:srgbClr val="FF0000"/>
                </a:solidFill>
              </a:rPr>
              <a:t>הרב </a:t>
            </a:r>
            <a:r>
              <a:rPr lang="he-IL" b="1" dirty="0">
                <a:solidFill>
                  <a:srgbClr val="FF0000"/>
                </a:solidFill>
              </a:rPr>
              <a:t>הראשי לארץ </a:t>
            </a:r>
            <a:r>
              <a:rPr lang="he-IL" b="1" dirty="0" smtClean="0">
                <a:solidFill>
                  <a:srgbClr val="FF0000"/>
                </a:solidFill>
              </a:rPr>
              <a:t>ישראל [נבחר </a:t>
            </a:r>
            <a:r>
              <a:rPr lang="he-IL" b="1" dirty="0">
                <a:solidFill>
                  <a:srgbClr val="FF0000"/>
                </a:solidFill>
              </a:rPr>
              <a:t>פעם </a:t>
            </a:r>
            <a:r>
              <a:rPr lang="he-IL" b="1" dirty="0" smtClean="0">
                <a:solidFill>
                  <a:srgbClr val="FF0000"/>
                </a:solidFill>
              </a:rPr>
              <a:t>נוספת </a:t>
            </a:r>
            <a:r>
              <a:rPr lang="he-IL" b="1" dirty="0" err="1" smtClean="0">
                <a:solidFill>
                  <a:srgbClr val="FF0000"/>
                </a:solidFill>
              </a:rPr>
              <a:t>בתרצ"ז</a:t>
            </a:r>
            <a:r>
              <a:rPr lang="he-IL" b="1" dirty="0" smtClean="0">
                <a:solidFill>
                  <a:srgbClr val="FF0000"/>
                </a:solidFill>
              </a:rPr>
              <a:t>]. </a:t>
            </a:r>
          </a:p>
          <a:p>
            <a:pPr indent="895350"/>
            <a:r>
              <a:rPr lang="he-IL" b="1" dirty="0">
                <a:solidFill>
                  <a:srgbClr val="FF0000"/>
                </a:solidFill>
              </a:rPr>
              <a:t>תרפ"ג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/>
              <a:t>סייע לסיום בניית  ישיבת 'פורת יוסף', היה לנשיאה. פעל רבות לפיתוחה וביסוסה. </a:t>
            </a:r>
            <a:endParaRPr lang="he-IL" b="1" dirty="0" smtClean="0"/>
          </a:p>
          <a:p>
            <a:pPr indent="895350"/>
            <a:r>
              <a:rPr lang="he-IL" b="1" dirty="0"/>
              <a:t>השתתף כציר מטעם המזרחי בקונגרס הציוני העולמי </a:t>
            </a:r>
            <a:r>
              <a:rPr lang="he-IL" b="1" dirty="0" smtClean="0"/>
              <a:t>ה-13. </a:t>
            </a:r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תרפ"ד - </a:t>
            </a:r>
            <a:r>
              <a:rPr lang="he-IL" b="1" dirty="0"/>
              <a:t>השתתף במפגשים בעמאן עם חוסיין בן עלי ובנו עבדאללה, בניסיון ליצור יחסים טובים בין הערבים לציונים. עבדאללה העניק לו את אות הכבוד </a:t>
            </a:r>
            <a:r>
              <a:rPr lang="he-IL" b="1" dirty="0" smtClean="0"/>
              <a:t>'</a:t>
            </a:r>
            <a:r>
              <a:rPr lang="he-IL" b="1" dirty="0" err="1" smtClean="0"/>
              <a:t>איסתיקלאל</a:t>
            </a:r>
            <a:r>
              <a:rPr lang="he-IL" b="1" dirty="0"/>
              <a:t>'</a:t>
            </a:r>
            <a:r>
              <a:rPr lang="he-IL" b="1" dirty="0" smtClean="0"/>
              <a:t>.</a:t>
            </a:r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תרצ"ו - </a:t>
            </a:r>
            <a:r>
              <a:rPr lang="he-IL" b="1" dirty="0"/>
              <a:t>עם פרוץ המאורעות יצא בקריאה, יחד עם הרב הראשי, הרב יצחק אייזיק הלוי הרצוג, להקפיד על מדיניות ההבלגה ולהימנע ממעשי נקם בערבים.</a:t>
            </a:r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0000FF"/>
                </a:solidFill>
              </a:rPr>
              <a:t>ט' בסיון תרצ"ט –</a:t>
            </a:r>
            <a:r>
              <a:rPr lang="he-IL" b="1" dirty="0" smtClean="0"/>
              <a:t> נפטר, נקבר בהר הזיתים.</a:t>
            </a:r>
          </a:p>
          <a:p>
            <a:endParaRPr lang="he-IL" b="1" dirty="0"/>
          </a:p>
          <a:p>
            <a:pPr indent="895350"/>
            <a:r>
              <a:rPr lang="he-IL" b="1" u="sng" dirty="0" smtClean="0">
                <a:solidFill>
                  <a:srgbClr val="FF0000"/>
                </a:solidFill>
              </a:rPr>
              <a:t>ספריו</a:t>
            </a:r>
            <a:r>
              <a:rPr lang="he-IL" b="1" dirty="0" smtClean="0">
                <a:solidFill>
                  <a:srgbClr val="FF0000"/>
                </a:solidFill>
              </a:rPr>
              <a:t>: </a:t>
            </a:r>
            <a:r>
              <a:rPr lang="he-IL" b="1" dirty="0" smtClean="0"/>
              <a:t>כל כתבי היד של חידושי התורה שלו, נשרפו בשריפה הגדולה שפרצה </a:t>
            </a:r>
            <a:r>
              <a:rPr lang="he-IL" b="1" dirty="0" err="1" smtClean="0"/>
              <a:t>בתרע"ז</a:t>
            </a:r>
            <a:r>
              <a:rPr lang="he-IL" b="1" dirty="0" smtClean="0"/>
              <a:t> בסלוניקי.</a:t>
            </a:r>
            <a:endParaRPr lang="he-I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59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549" y="98860"/>
            <a:ext cx="8094900" cy="608887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19027" y="6360935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53461" r="52096" b="24992"/>
          <a:stretch/>
        </p:blipFill>
        <p:spPr>
          <a:xfrm>
            <a:off x="106884" y="4696428"/>
            <a:ext cx="1712143" cy="149130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968" y="98860"/>
            <a:ext cx="1357079" cy="184225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32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81740" y="95359"/>
            <a:ext cx="11620870" cy="67403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	</a:t>
            </a:r>
            <a:r>
              <a:rPr lang="he-IL" b="1" u="sng" dirty="0" smtClean="0">
                <a:solidFill>
                  <a:srgbClr val="FF0000"/>
                </a:solidFill>
              </a:rPr>
              <a:t>הרב </a:t>
            </a:r>
            <a:r>
              <a:rPr lang="he-IL" b="1" u="sng" dirty="0">
                <a:solidFill>
                  <a:srgbClr val="FF0000"/>
                </a:solidFill>
              </a:rPr>
              <a:t>יצחק אייזיק הלוי </a:t>
            </a:r>
            <a:r>
              <a:rPr lang="he-IL" b="1" u="sng" dirty="0" smtClean="0">
                <a:solidFill>
                  <a:srgbClr val="FF0000"/>
                </a:solidFill>
              </a:rPr>
              <a:t>הרצוג זצ"ל</a:t>
            </a:r>
          </a:p>
          <a:p>
            <a:r>
              <a:rPr lang="he-IL" b="1" dirty="0" smtClean="0"/>
              <a:t>	</a:t>
            </a:r>
            <a:r>
              <a:rPr lang="he-IL" b="1" dirty="0" smtClean="0">
                <a:solidFill>
                  <a:srgbClr val="0000FF"/>
                </a:solidFill>
              </a:rPr>
              <a:t>כ"ח בכסלו תרמ"ט – </a:t>
            </a:r>
            <a:r>
              <a:rPr lang="he-IL" b="1" dirty="0" smtClean="0"/>
              <a:t>נולד </a:t>
            </a:r>
            <a:r>
              <a:rPr lang="he-IL" b="1" dirty="0" err="1" smtClean="0"/>
              <a:t>בלומז'ה</a:t>
            </a:r>
            <a:r>
              <a:rPr lang="he-IL" b="1" dirty="0" smtClean="0"/>
              <a:t> שבפולין. </a:t>
            </a:r>
            <a:r>
              <a:rPr lang="he-IL" b="1" dirty="0" smtClean="0">
                <a:solidFill>
                  <a:srgbClr val="FF0000"/>
                </a:solidFill>
              </a:rPr>
              <a:t>תרנ"ז – </a:t>
            </a:r>
            <a:r>
              <a:rPr lang="he-IL" b="1" dirty="0" smtClean="0"/>
              <a:t>עבר עם משפחתו לאנגליה.</a:t>
            </a:r>
          </a:p>
          <a:p>
            <a:pPr marL="896938"/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תרס"ט – </a:t>
            </a:r>
            <a:r>
              <a:rPr lang="he-IL" b="1" dirty="0" smtClean="0"/>
              <a:t>קיבל תואר</a:t>
            </a:r>
            <a:r>
              <a:rPr lang="en-US" b="1" dirty="0"/>
              <a:t>  ;B.A.</a:t>
            </a:r>
            <a:r>
              <a:rPr lang="he-IL" b="1" dirty="0" smtClean="0">
                <a:solidFill>
                  <a:srgbClr val="FF0000"/>
                </a:solidFill>
              </a:rPr>
              <a:t>תרע"ב - </a:t>
            </a:r>
            <a:r>
              <a:rPr lang="he-IL" b="1" dirty="0" smtClean="0"/>
              <a:t>קיבל </a:t>
            </a:r>
            <a:r>
              <a:rPr lang="he-IL" b="1" dirty="0"/>
              <a:t>תואר </a:t>
            </a:r>
            <a:r>
              <a:rPr lang="en-US" b="1" dirty="0" smtClean="0"/>
              <a:t>   </a:t>
            </a:r>
            <a:r>
              <a:rPr lang="en-US" b="1" dirty="0"/>
              <a:t>;</a:t>
            </a:r>
            <a:r>
              <a:rPr lang="en-US" b="1" dirty="0" smtClean="0"/>
              <a:t>M.A.</a:t>
            </a:r>
            <a:r>
              <a:rPr lang="he-IL" b="1" dirty="0" smtClean="0">
                <a:solidFill>
                  <a:srgbClr val="FF0000"/>
                </a:solidFill>
              </a:rPr>
              <a:t>תרע"ד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קיבל תואר </a:t>
            </a:r>
            <a:r>
              <a:rPr lang="he-IL" b="1" dirty="0" smtClean="0"/>
              <a:t>'דוקטור לספרות' על מחקרו </a:t>
            </a:r>
            <a:r>
              <a:rPr lang="he-IL" b="1" dirty="0"/>
              <a:t>על התכלת.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תרע"ו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נתמנה </a:t>
            </a:r>
            <a:r>
              <a:rPr lang="he-IL" b="1" dirty="0"/>
              <a:t>ל</a:t>
            </a:r>
            <a:r>
              <a:rPr lang="he-IL" b="1" dirty="0" smtClean="0"/>
              <a:t>רב </a:t>
            </a:r>
            <a:r>
              <a:rPr lang="he-IL" b="1" dirty="0"/>
              <a:t>ראשי של בלפאסט שבאירלנד.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תרע"ט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נתמנה לרב </a:t>
            </a:r>
            <a:r>
              <a:rPr lang="he-IL" b="1" dirty="0"/>
              <a:t>הראשי של דבלין בירת אירלנד.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תרפ"ה - </a:t>
            </a:r>
            <a:r>
              <a:rPr lang="he-IL" b="1" dirty="0"/>
              <a:t>נתמנה לרב  הראשי של אירלנד.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תרצ"ז - </a:t>
            </a:r>
            <a:r>
              <a:rPr lang="he-IL" b="1" dirty="0" smtClean="0">
                <a:solidFill>
                  <a:srgbClr val="FF0000"/>
                </a:solidFill>
              </a:rPr>
              <a:t>נבחר </a:t>
            </a:r>
            <a:r>
              <a:rPr lang="he-IL" b="1" dirty="0">
                <a:solidFill>
                  <a:srgbClr val="FF0000"/>
                </a:solidFill>
              </a:rPr>
              <a:t>לרב הראשי לארץ </a:t>
            </a:r>
            <a:r>
              <a:rPr lang="he-IL" b="1" dirty="0" smtClean="0">
                <a:solidFill>
                  <a:srgbClr val="FF0000"/>
                </a:solidFill>
              </a:rPr>
              <a:t>ישראל,</a:t>
            </a:r>
            <a:r>
              <a:rPr lang="he-IL" b="1" dirty="0" smtClean="0"/>
              <a:t> </a:t>
            </a:r>
            <a:r>
              <a:rPr lang="he-IL" b="1" dirty="0"/>
              <a:t>עלה לארץ</a:t>
            </a:r>
            <a:r>
              <a:rPr lang="he-IL" b="1" dirty="0" smtClean="0"/>
              <a:t>. </a:t>
            </a:r>
            <a:r>
              <a:rPr lang="he-IL" b="1" dirty="0" smtClean="0">
                <a:solidFill>
                  <a:srgbClr val="FF0000"/>
                </a:solidFill>
              </a:rPr>
              <a:t>[נבחר פעם נוספת </a:t>
            </a:r>
            <a:r>
              <a:rPr lang="he-IL" b="1" dirty="0" err="1" smtClean="0">
                <a:solidFill>
                  <a:srgbClr val="FF0000"/>
                </a:solidFill>
              </a:rPr>
              <a:t>בתש"ה</a:t>
            </a:r>
            <a:r>
              <a:rPr lang="he-IL" b="1" dirty="0" smtClean="0">
                <a:solidFill>
                  <a:srgbClr val="FF0000"/>
                </a:solidFill>
              </a:rPr>
              <a:t> </a:t>
            </a:r>
            <a:r>
              <a:rPr lang="he-IL" b="1" dirty="0" err="1" smtClean="0">
                <a:solidFill>
                  <a:srgbClr val="FF0000"/>
                </a:solidFill>
              </a:rPr>
              <a:t>ובתשט"ו</a:t>
            </a:r>
            <a:r>
              <a:rPr lang="he-IL" b="1" dirty="0" smtClean="0">
                <a:solidFill>
                  <a:srgbClr val="FF0000"/>
                </a:solidFill>
              </a:rPr>
              <a:t>]</a:t>
            </a:r>
          </a:p>
          <a:p>
            <a:pPr indent="895350"/>
            <a:r>
              <a:rPr lang="he-IL" b="1" dirty="0" err="1" smtClean="0">
                <a:solidFill>
                  <a:srgbClr val="FF0000"/>
                </a:solidFill>
              </a:rPr>
              <a:t>תרח"ץ</a:t>
            </a:r>
            <a:r>
              <a:rPr lang="he-IL" b="1" dirty="0" smtClean="0">
                <a:solidFill>
                  <a:srgbClr val="FF0000"/>
                </a:solidFill>
              </a:rPr>
              <a:t> - </a:t>
            </a:r>
            <a:r>
              <a:rPr lang="he-IL" b="1" dirty="0" smtClean="0"/>
              <a:t>העיד בפני 'ועדת החלוקה' שדנה בשאלת ארץ ישראל. נפגש עם שר המושבות בלונדון.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תרצ"ט - </a:t>
            </a:r>
            <a:r>
              <a:rPr lang="he-IL" b="1" dirty="0" smtClean="0"/>
              <a:t>השתתף </a:t>
            </a:r>
            <a:r>
              <a:rPr lang="he-IL" b="1" dirty="0" err="1"/>
              <a:t>בועידת</a:t>
            </a:r>
            <a:r>
              <a:rPr lang="he-IL" b="1" dirty="0"/>
              <a:t> </a:t>
            </a:r>
            <a:r>
              <a:rPr lang="he-IL" b="1" dirty="0" smtClean="0"/>
              <a:t>'השולחן העגול' בלונדון. קרע את ה'ספר הלבן' בעצרת עם בירושלים.</a:t>
            </a:r>
            <a:endParaRPr lang="he-IL" b="1" dirty="0"/>
          </a:p>
          <a:p>
            <a:pPr marL="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תש"א - </a:t>
            </a:r>
            <a:r>
              <a:rPr lang="he-IL" b="1" dirty="0"/>
              <a:t>יזם את הקמת </a:t>
            </a:r>
            <a:r>
              <a:rPr lang="he-IL" b="1" dirty="0" smtClean="0"/>
              <a:t>'ועד הישיבות</a:t>
            </a:r>
            <a:r>
              <a:rPr lang="he-IL" b="1" dirty="0"/>
              <a:t>'</a:t>
            </a:r>
            <a:r>
              <a:rPr lang="he-IL" b="1" dirty="0" smtClean="0"/>
              <a:t>, </a:t>
            </a:r>
            <a:r>
              <a:rPr lang="he-IL" b="1" dirty="0"/>
              <a:t>ועמד בראשו. </a:t>
            </a:r>
            <a:r>
              <a:rPr lang="he-IL" b="1" dirty="0" smtClean="0"/>
              <a:t>נסע לארה"ב כדי לפעול להצלת בני הישיבות מליטא ולגייס כספים למען הישיבות בארץ. נפגש עם נשיא ארה"ב.</a:t>
            </a:r>
            <a:r>
              <a:rPr lang="he-IL" b="1" dirty="0"/>
              <a:t> </a:t>
            </a:r>
            <a:r>
              <a:rPr lang="he-IL" b="1" dirty="0" smtClean="0"/>
              <a:t>פעל </a:t>
            </a:r>
            <a:r>
              <a:rPr lang="he-IL" b="1" dirty="0"/>
              <a:t>לשיפור עבודת בתי-הדין הרבניים. 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ת"ש - </a:t>
            </a:r>
            <a:r>
              <a:rPr lang="he-IL" b="1" dirty="0" smtClean="0"/>
              <a:t>בתקופת </a:t>
            </a:r>
            <a:r>
              <a:rPr lang="he-IL" b="1" dirty="0"/>
              <a:t>השואה פעל רבות להצלת </a:t>
            </a:r>
            <a:r>
              <a:rPr lang="he-IL" b="1" dirty="0" smtClean="0"/>
              <a:t>יהודים</a:t>
            </a:r>
            <a:r>
              <a:rPr lang="he-IL" b="1" dirty="0"/>
              <a:t>.</a:t>
            </a:r>
            <a:r>
              <a:rPr lang="he-IL" b="1" dirty="0" smtClean="0"/>
              <a:t> 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תש"ג - </a:t>
            </a:r>
            <a:r>
              <a:rPr lang="he-IL" b="1" dirty="0" smtClean="0"/>
              <a:t>פעל בתקיפות מול הנהלת הסוכנות היהודית בדרישה ש'ילדי טהרן' יקבלו חינוך דתי. 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תש"ד - </a:t>
            </a:r>
            <a:r>
              <a:rPr lang="he-IL" b="1" dirty="0" smtClean="0"/>
              <a:t>יצא בשליחות סודית לתורכיה, כדי למצוא דרך להצלת יהודי אירופה דרך רומניה. נפגש במצרים עם נציג האפיפיור בניסיון להפסיק את השמדת יהודי הונגריה.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תש"ו - </a:t>
            </a:r>
            <a:r>
              <a:rPr lang="he-IL" b="1" dirty="0" smtClean="0"/>
              <a:t>לאחר השואה </a:t>
            </a:r>
            <a:r>
              <a:rPr lang="he-IL" b="1" dirty="0"/>
              <a:t>יצא לאירופה </a:t>
            </a:r>
            <a:r>
              <a:rPr lang="he-IL" b="1" dirty="0" smtClean="0"/>
              <a:t>ל'מסע הצלה' </a:t>
            </a:r>
            <a:r>
              <a:rPr lang="he-IL" b="1" dirty="0"/>
              <a:t>בן חצי שנה, בו </a:t>
            </a:r>
            <a:r>
              <a:rPr lang="he-IL" b="1" dirty="0" smtClean="0"/>
              <a:t>נפגש עם האפיפיור וראשי מדינות, ביקר ב'מחנות העקורים', </a:t>
            </a:r>
            <a:r>
              <a:rPr lang="he-IL" b="1" dirty="0"/>
              <a:t>ופעל להשבת ילדים יהודים שהוסתרו במנזרים ובמוסדות נוצריים. </a:t>
            </a:r>
            <a:r>
              <a:rPr lang="he-IL" b="1" dirty="0" smtClean="0"/>
              <a:t>העיד בפני הועדה </a:t>
            </a:r>
            <a:r>
              <a:rPr lang="he-IL" b="1" dirty="0" err="1" smtClean="0"/>
              <a:t>האנגלו-אמרקאית</a:t>
            </a:r>
            <a:r>
              <a:rPr lang="he-IL" b="1" dirty="0"/>
              <a:t>. פעל רבות להתרת עגונות השואה. </a:t>
            </a:r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תש"ז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העיד בפני </a:t>
            </a:r>
            <a:r>
              <a:rPr lang="he-IL" b="1" dirty="0" smtClean="0"/>
              <a:t>'ועדת אונסקו"פ', שהביאה לאו"ם את תכנית חלוקת ארץ ישראל. </a:t>
            </a:r>
          </a:p>
          <a:p>
            <a:pPr indent="895350"/>
            <a:r>
              <a:rPr lang="he-IL" b="1" dirty="0" smtClean="0">
                <a:solidFill>
                  <a:srgbClr val="FF0000"/>
                </a:solidFill>
              </a:rPr>
              <a:t>תשי"ח - </a:t>
            </a:r>
            <a:r>
              <a:rPr lang="he-IL" b="1" dirty="0" smtClean="0"/>
              <a:t>קיבל את פרס ישראל. השתתף בחנוכת היכל שלמה – בית הרבנות הראשית, שנבנה ביוזמתו.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0000FF"/>
                </a:solidFill>
              </a:rPr>
              <a:t>י"ט בתמוז תשי"ט - </a:t>
            </a:r>
            <a:r>
              <a:rPr lang="he-IL" b="1" dirty="0" smtClean="0"/>
              <a:t>נפטר, נקבר </a:t>
            </a:r>
            <a:r>
              <a:rPr lang="he-IL" b="1" dirty="0" err="1" smtClean="0"/>
              <a:t>בסנהדריה</a:t>
            </a:r>
            <a:r>
              <a:rPr lang="he-IL" b="1" dirty="0" smtClean="0"/>
              <a:t>.  </a:t>
            </a:r>
          </a:p>
          <a:p>
            <a:r>
              <a:rPr lang="he-IL" b="1" dirty="0"/>
              <a:t>	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u="sng" dirty="0" smtClean="0">
                <a:solidFill>
                  <a:srgbClr val="FF0000"/>
                </a:solidFill>
              </a:rPr>
              <a:t>מספריו: </a:t>
            </a:r>
            <a:r>
              <a:rPr lang="he-IL" b="1" dirty="0" smtClean="0"/>
              <a:t>המוסדות </a:t>
            </a:r>
            <a:r>
              <a:rPr lang="he-IL" b="1" dirty="0"/>
              <a:t>העיקריים של המשפט העברי, </a:t>
            </a:r>
            <a:r>
              <a:rPr lang="he-IL" b="1" dirty="0" smtClean="0"/>
              <a:t>יהדות </a:t>
            </a:r>
            <a:r>
              <a:rPr lang="he-IL" b="1" dirty="0"/>
              <a:t>חוק ומוסר, פסקים וכתבים, </a:t>
            </a:r>
            <a:r>
              <a:rPr lang="he-IL" b="1" dirty="0" smtClean="0"/>
              <a:t>שו"ת </a:t>
            </a:r>
            <a:r>
              <a:rPr lang="he-IL" b="1" dirty="0"/>
              <a:t>היכל יצחק, תורת האהל, </a:t>
            </a:r>
            <a:r>
              <a:rPr lang="he-IL" b="1" dirty="0" smtClean="0"/>
              <a:t>תחוקה </a:t>
            </a:r>
            <a:r>
              <a:rPr lang="he-IL" b="1" dirty="0"/>
              <a:t>לישראל על-פי התורה, ועוד	</a:t>
            </a:r>
          </a:p>
        </p:txBody>
      </p:sp>
    </p:spTree>
    <p:extLst>
      <p:ext uri="{BB962C8B-B14F-4D97-AF65-F5344CB8AC3E}">
        <p14:creationId xmlns:p14="http://schemas.microsoft.com/office/powerpoint/2010/main" val="391062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×ª××¦××ª ×ª××× × ×¢×××¨ ×ª××× ××ª ×©× ××¨× ××¨×¦××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463" y="105698"/>
            <a:ext cx="8303073" cy="622730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93591" y="6414201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8" t="50097" r="17002" b="38770"/>
          <a:stretch/>
        </p:blipFill>
        <p:spPr>
          <a:xfrm>
            <a:off x="183126" y="5199885"/>
            <a:ext cx="2740563" cy="113311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8" name="תמונה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794" y="142537"/>
            <a:ext cx="1329972" cy="17373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2477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67179" y="4638"/>
            <a:ext cx="11057641" cy="67403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	</a:t>
            </a:r>
            <a:r>
              <a:rPr lang="he-IL" b="1" u="sng" dirty="0" smtClean="0">
                <a:solidFill>
                  <a:srgbClr val="FF0000"/>
                </a:solidFill>
              </a:rPr>
              <a:t>הראשון לציון הרב </a:t>
            </a:r>
            <a:r>
              <a:rPr lang="he-IL" b="1" u="sng" dirty="0">
                <a:solidFill>
                  <a:srgbClr val="FF0000"/>
                </a:solidFill>
              </a:rPr>
              <a:t>בן-ציון מאיר חי </a:t>
            </a:r>
            <a:r>
              <a:rPr lang="he-IL" b="1" u="sng" dirty="0" smtClean="0">
                <a:solidFill>
                  <a:srgbClr val="FF0000"/>
                </a:solidFill>
              </a:rPr>
              <a:t>עוזיאל זצ"ל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י"ג בסיון </a:t>
            </a:r>
            <a:r>
              <a:rPr lang="he-IL" b="1" dirty="0" smtClean="0">
                <a:solidFill>
                  <a:srgbClr val="0000FF"/>
                </a:solidFill>
              </a:rPr>
              <a:t>תר"מ - </a:t>
            </a:r>
            <a:r>
              <a:rPr lang="he-IL" b="1" dirty="0" smtClean="0"/>
              <a:t>נולד בירושלים.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תרס"ג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נמנה בין מייסדי </a:t>
            </a:r>
            <a:r>
              <a:rPr lang="he-IL" b="1" dirty="0" smtClean="0"/>
              <a:t>'בית </a:t>
            </a:r>
            <a:r>
              <a:rPr lang="he-IL" b="1" dirty="0"/>
              <a:t>חינוך </a:t>
            </a:r>
            <a:r>
              <a:rPr lang="he-IL" b="1" dirty="0" smtClean="0"/>
              <a:t>ליתומים' </a:t>
            </a:r>
            <a:r>
              <a:rPr lang="he-IL" b="1" dirty="0"/>
              <a:t>של העדה הספרדית. ייסד את ישיבת </a:t>
            </a:r>
            <a:r>
              <a:rPr lang="he-IL" b="1" dirty="0" smtClean="0"/>
              <a:t>'מחזיקי התורה'.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תרס"ד - </a:t>
            </a:r>
            <a:r>
              <a:rPr lang="he-IL" b="1" dirty="0"/>
              <a:t>נתמנה למנהל ישיבת </a:t>
            </a:r>
            <a:r>
              <a:rPr lang="he-IL" b="1" dirty="0" smtClean="0"/>
              <a:t>'תפארת ירושלים' והתלמוד </a:t>
            </a:r>
            <a:r>
              <a:rPr lang="he-IL" b="1" dirty="0"/>
              <a:t>תורה הספרדי </a:t>
            </a:r>
            <a:r>
              <a:rPr lang="he-IL" b="1" dirty="0" smtClean="0"/>
              <a:t>'דורש ציון'.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תרע"א - </a:t>
            </a:r>
            <a:r>
              <a:rPr lang="he-IL" b="1" dirty="0"/>
              <a:t>נתמנה לרב של </a:t>
            </a:r>
            <a:r>
              <a:rPr lang="he-IL" b="1" dirty="0" smtClean="0"/>
              <a:t>יפו והמושבות, </a:t>
            </a:r>
            <a:r>
              <a:rPr lang="he-IL" b="1" dirty="0" err="1"/>
              <a:t>לצידו</a:t>
            </a:r>
            <a:r>
              <a:rPr lang="he-IL" b="1" dirty="0"/>
              <a:t> של </a:t>
            </a:r>
            <a:r>
              <a:rPr lang="he-IL" b="1" dirty="0" err="1"/>
              <a:t>הראי"ה</a:t>
            </a:r>
            <a:r>
              <a:rPr lang="he-IL" b="1" dirty="0"/>
              <a:t> קוק.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תרע"ד - </a:t>
            </a:r>
            <a:r>
              <a:rPr lang="he-IL" b="1" dirty="0"/>
              <a:t>במלחמת העולם הראשונה הגן באומץ על קהילתו בפני השליטים </a:t>
            </a:r>
            <a:r>
              <a:rPr lang="he-IL" b="1" dirty="0" smtClean="0"/>
              <a:t>הטורקיים, גורש מהארץ.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תרע"ח - </a:t>
            </a:r>
            <a:r>
              <a:rPr lang="he-IL" b="1" dirty="0"/>
              <a:t>נמנה בין מייסדי תנועת </a:t>
            </a:r>
            <a:r>
              <a:rPr lang="he-IL" b="1" dirty="0" smtClean="0"/>
              <a:t>המזרחי </a:t>
            </a:r>
            <a:r>
              <a:rPr lang="he-IL" b="1" dirty="0"/>
              <a:t>בארץ, היה נשיאה וייצג אותה בוועידות שונות.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תרע"ט - </a:t>
            </a:r>
            <a:r>
              <a:rPr lang="he-IL" b="1" dirty="0"/>
              <a:t>נתמנה ליו"ר </a:t>
            </a:r>
            <a:r>
              <a:rPr lang="he-IL" b="1" dirty="0" smtClean="0"/>
              <a:t>'הועד </a:t>
            </a:r>
            <a:r>
              <a:rPr lang="he-IL" b="1" dirty="0"/>
              <a:t>המפקח על החינוך </a:t>
            </a:r>
            <a:r>
              <a:rPr lang="he-IL" b="1" dirty="0" smtClean="0"/>
              <a:t>הדתי' </a:t>
            </a:r>
            <a:r>
              <a:rPr lang="he-IL" b="1" dirty="0"/>
              <a:t>בארץ.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תרפ"א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היה ציר </a:t>
            </a:r>
            <a:r>
              <a:rPr lang="he-IL" b="1" dirty="0"/>
              <a:t>מטעם </a:t>
            </a:r>
            <a:r>
              <a:rPr lang="he-IL" b="1" dirty="0" smtClean="0"/>
              <a:t>'הסתדרות הספרדים' ב'אסיפת הנבחרים' </a:t>
            </a:r>
            <a:r>
              <a:rPr lang="he-IL" b="1" dirty="0"/>
              <a:t>הראשונה, נבחר לוועדה המתמדת שלה ולהנהלת הועד הלאומי. </a:t>
            </a:r>
          </a:p>
          <a:p>
            <a:r>
              <a:rPr lang="he-IL" b="1" dirty="0"/>
              <a:t>	נתמנה </a:t>
            </a:r>
            <a:r>
              <a:rPr lang="he-IL" b="1" dirty="0" smtClean="0"/>
              <a:t>לרבה של </a:t>
            </a:r>
            <a:r>
              <a:rPr lang="he-IL" b="1" dirty="0"/>
              <a:t>סלוניקי שביוון, פעל רבות למען </a:t>
            </a:r>
            <a:r>
              <a:rPr lang="he-IL" b="1" dirty="0" smtClean="0"/>
              <a:t>עליית בני הקהילה </a:t>
            </a:r>
            <a:r>
              <a:rPr lang="he-IL" b="1" dirty="0"/>
              <a:t>לארץ ישראל.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תרפ"ג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חזר לארץ, נתמנה </a:t>
            </a:r>
            <a:r>
              <a:rPr lang="he-IL" b="1" dirty="0"/>
              <a:t>לרבה הראשי של תל אביב-יפו. 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תרפ"ה - </a:t>
            </a:r>
            <a:r>
              <a:rPr lang="he-IL" b="1" dirty="0"/>
              <a:t>השתתף בוועידה העולמית הראשונה של היהודים הספרדים </a:t>
            </a:r>
            <a:r>
              <a:rPr lang="he-IL" b="1" dirty="0" err="1" smtClean="0"/>
              <a:t>בוינה</a:t>
            </a:r>
            <a:r>
              <a:rPr lang="he-IL" b="1" dirty="0" smtClean="0"/>
              <a:t>, </a:t>
            </a:r>
            <a:r>
              <a:rPr lang="he-IL" b="1" dirty="0"/>
              <a:t>היה נשיא הכבוד של הועידה</a:t>
            </a:r>
            <a:r>
              <a:rPr lang="he-IL" b="1" dirty="0" smtClean="0"/>
              <a:t>.</a:t>
            </a:r>
          </a:p>
          <a:p>
            <a:pPr marL="895350"/>
            <a:r>
              <a:rPr lang="he-IL" b="1" dirty="0">
                <a:solidFill>
                  <a:srgbClr val="FF0000"/>
                </a:solidFill>
              </a:rPr>
              <a:t>תרפ"ח -</a:t>
            </a:r>
            <a:r>
              <a:rPr lang="he-IL" b="1" dirty="0"/>
              <a:t> יצא לארה"ב </a:t>
            </a:r>
            <a:r>
              <a:rPr lang="he-IL" b="1" dirty="0" smtClean="0"/>
              <a:t>למגבית </a:t>
            </a:r>
            <a:r>
              <a:rPr lang="he-IL" b="1" dirty="0"/>
              <a:t>עבור 'קרן ארץ-ישראל של </a:t>
            </a:r>
            <a:r>
              <a:rPr lang="he-IL" b="1" dirty="0" smtClean="0"/>
              <a:t>המזרחי', השתתף בוועידת </a:t>
            </a:r>
            <a:r>
              <a:rPr lang="he-IL" b="1" dirty="0"/>
              <a:t>המזרחי ה-13 </a:t>
            </a:r>
            <a:r>
              <a:rPr lang="he-IL" b="1" dirty="0" smtClean="0"/>
              <a:t>בבוסטון.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תרצ"ט </a:t>
            </a:r>
            <a:r>
              <a:rPr lang="he-IL" b="1" dirty="0" smtClean="0">
                <a:solidFill>
                  <a:srgbClr val="0000FF"/>
                </a:solidFill>
              </a:rPr>
              <a:t>- </a:t>
            </a:r>
            <a:r>
              <a:rPr lang="he-IL" b="1" dirty="0" smtClean="0"/>
              <a:t>השתתף בוועידת 'השולחן העגול' בלונדון</a:t>
            </a:r>
            <a:r>
              <a:rPr lang="he-IL" b="1" dirty="0"/>
              <a:t>. </a:t>
            </a:r>
            <a:r>
              <a:rPr lang="he-IL" b="1" dirty="0">
                <a:solidFill>
                  <a:srgbClr val="FF0000"/>
                </a:solidFill>
              </a:rPr>
              <a:t>נתמנה לראשון לציון הרב הראשי לארץ ישראל. </a:t>
            </a:r>
            <a:r>
              <a:rPr lang="he-IL" b="1" dirty="0" smtClean="0">
                <a:solidFill>
                  <a:srgbClr val="FF0000"/>
                </a:solidFill>
              </a:rPr>
              <a:t>[+תש"ה]</a:t>
            </a:r>
            <a:endParaRPr lang="he-IL" b="1" dirty="0">
              <a:solidFill>
                <a:srgbClr val="FF0000"/>
              </a:solidFill>
            </a:endParaRP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תרע"ט, </a:t>
            </a:r>
            <a:r>
              <a:rPr lang="he-IL" b="1" dirty="0" err="1">
                <a:solidFill>
                  <a:srgbClr val="FF0000"/>
                </a:solidFill>
              </a:rPr>
              <a:t>תר"ץ</a:t>
            </a:r>
            <a:r>
              <a:rPr lang="he-IL" b="1" dirty="0">
                <a:solidFill>
                  <a:srgbClr val="FF0000"/>
                </a:solidFill>
              </a:rPr>
              <a:t>, תש"ו, תש"ז - </a:t>
            </a:r>
            <a:r>
              <a:rPr lang="he-IL" b="1" dirty="0"/>
              <a:t>העיד בפני ועדות החקירה על זכות העם היהודי על הכותל המערבי וארץ ישראל.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תרפ"ה, תרפ"ז, תרפ"ט, תש"ו - </a:t>
            </a:r>
            <a:r>
              <a:rPr lang="he-IL" b="1" dirty="0"/>
              <a:t>היה ציר בקונגרס הציוני </a:t>
            </a:r>
            <a:r>
              <a:rPr lang="he-IL" b="1" dirty="0" smtClean="0"/>
              <a:t>העולמי הי"ד</a:t>
            </a:r>
            <a:r>
              <a:rPr lang="he-IL" b="1" dirty="0"/>
              <a:t>, ט"ו, ט"ז ו-כ"ב.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תרפ"ו, </a:t>
            </a:r>
            <a:r>
              <a:rPr lang="he-IL" b="1" dirty="0" smtClean="0">
                <a:solidFill>
                  <a:srgbClr val="FF0000"/>
                </a:solidFill>
              </a:rPr>
              <a:t>תרצ"ג, תרצ"ז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היה חבר במשלחת היישוב שהופיעה בפני </a:t>
            </a:r>
            <a:r>
              <a:rPr lang="he-IL" b="1" dirty="0" smtClean="0"/>
              <a:t>'ועדת המנדטים' </a:t>
            </a:r>
            <a:r>
              <a:rPr lang="he-IL" b="1" dirty="0"/>
              <a:t>של </a:t>
            </a:r>
            <a:r>
              <a:rPr lang="he-IL" b="1" dirty="0" smtClean="0"/>
              <a:t>'חבר הלאומים' </a:t>
            </a:r>
            <a:r>
              <a:rPr lang="he-IL" b="1" dirty="0"/>
              <a:t>בז'נבה שבשוויץ.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תש"ו - </a:t>
            </a:r>
            <a:r>
              <a:rPr lang="he-IL" b="1" dirty="0"/>
              <a:t>פעל לשחרורם של מנהיגי האומה לאחר מאסרם </a:t>
            </a:r>
            <a:r>
              <a:rPr lang="he-IL" b="1" dirty="0" smtClean="0"/>
              <a:t>ב'שבת השחורה'.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0000FF"/>
                </a:solidFill>
              </a:rPr>
              <a:t>כ"ד באלול תשי"ג </a:t>
            </a:r>
            <a:r>
              <a:rPr lang="he-IL" b="1" dirty="0">
                <a:solidFill>
                  <a:srgbClr val="0000FF"/>
                </a:solidFill>
              </a:rPr>
              <a:t>-</a:t>
            </a:r>
            <a:r>
              <a:rPr lang="he-IL" b="1" dirty="0" smtClean="0">
                <a:solidFill>
                  <a:srgbClr val="0000FF"/>
                </a:solidFill>
              </a:rPr>
              <a:t> </a:t>
            </a:r>
            <a:r>
              <a:rPr lang="he-IL" b="1" dirty="0" smtClean="0"/>
              <a:t>נפטר, נקבר בהר המנוחות.</a:t>
            </a:r>
            <a:endParaRPr lang="he-IL" b="1" dirty="0"/>
          </a:p>
          <a:p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u="sng" dirty="0" smtClean="0">
                <a:solidFill>
                  <a:srgbClr val="FF0000"/>
                </a:solidFill>
              </a:rPr>
              <a:t>מספריו</a:t>
            </a:r>
            <a:r>
              <a:rPr lang="he-IL" b="1" u="sng" dirty="0">
                <a:solidFill>
                  <a:srgbClr val="FF0000"/>
                </a:solidFill>
              </a:rPr>
              <a:t>: </a:t>
            </a:r>
            <a:r>
              <a:rPr lang="he-IL" b="1" dirty="0" smtClean="0"/>
              <a:t>דרשות </a:t>
            </a:r>
            <a:r>
              <a:rPr lang="he-IL" b="1" dirty="0"/>
              <a:t>עזיאל, הגיוני עזיאל, השופט והמשפט, חידושי עזיאל, </a:t>
            </a:r>
            <a:r>
              <a:rPr lang="he-IL" b="1" dirty="0" smtClean="0"/>
              <a:t>מכמני </a:t>
            </a:r>
            <a:r>
              <a:rPr lang="he-IL" b="1" dirty="0"/>
              <a:t>עזיאל</a:t>
            </a:r>
            <a:r>
              <a:rPr lang="he-IL" b="1" dirty="0" smtClean="0"/>
              <a:t>, </a:t>
            </a:r>
            <a:r>
              <a:rPr lang="he-IL" b="1" dirty="0"/>
              <a:t>שבת ומועד: מאמרים, נאומים ודרשות, שו"ת משפטי עזיאל, </a:t>
            </a:r>
            <a:r>
              <a:rPr lang="he-IL" b="1" dirty="0" smtClean="0"/>
              <a:t>שערי </a:t>
            </a:r>
            <a:r>
              <a:rPr lang="he-IL" b="1" dirty="0"/>
              <a:t>עזיאל,  ועוד. 	</a:t>
            </a:r>
          </a:p>
        </p:txBody>
      </p:sp>
    </p:spTree>
    <p:extLst>
      <p:ext uri="{BB962C8B-B14F-4D97-AF65-F5344CB8AC3E}">
        <p14:creationId xmlns:p14="http://schemas.microsoft.com/office/powerpoint/2010/main" val="174358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3195" r="12322"/>
          <a:stretch/>
        </p:blipFill>
        <p:spPr>
          <a:xfrm>
            <a:off x="2506855" y="132755"/>
            <a:ext cx="7178289" cy="63168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819026" y="6449626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5" name="Picture 11" descr="65624C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9" t="20863"/>
          <a:stretch>
            <a:fillRect/>
          </a:stretch>
        </p:blipFill>
        <p:spPr bwMode="auto">
          <a:xfrm>
            <a:off x="218325" y="4961280"/>
            <a:ext cx="2016125" cy="1366837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 descr="194F3E6C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9" t="75563" r="56808"/>
          <a:stretch/>
        </p:blipFill>
        <p:spPr bwMode="auto">
          <a:xfrm>
            <a:off x="414039" y="4003858"/>
            <a:ext cx="1748901" cy="76604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eader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97" t="9363" r="1614" b="11317"/>
          <a:stretch>
            <a:fillRect/>
          </a:stretch>
        </p:blipFill>
        <p:spPr bwMode="auto">
          <a:xfrm>
            <a:off x="10540240" y="4212411"/>
            <a:ext cx="1106145" cy="170899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3" descr="8E20940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548" y="132755"/>
            <a:ext cx="1239837" cy="18462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75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430490" y="122651"/>
            <a:ext cx="11331019" cy="64633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	</a:t>
            </a:r>
            <a:r>
              <a:rPr lang="he-IL" b="1" u="sng" dirty="0" smtClean="0">
                <a:solidFill>
                  <a:srgbClr val="FF0000"/>
                </a:solidFill>
              </a:rPr>
              <a:t>הרב </a:t>
            </a:r>
            <a:r>
              <a:rPr lang="he-IL" b="1" u="sng" dirty="0">
                <a:solidFill>
                  <a:srgbClr val="FF0000"/>
                </a:solidFill>
              </a:rPr>
              <a:t>איסר יהודה </a:t>
            </a:r>
            <a:r>
              <a:rPr lang="he-IL" b="1" u="sng" dirty="0" err="1" smtClean="0">
                <a:solidFill>
                  <a:srgbClr val="FF0000"/>
                </a:solidFill>
              </a:rPr>
              <a:t>אונטרמן</a:t>
            </a:r>
            <a:r>
              <a:rPr lang="he-IL" b="1" u="sng" dirty="0" smtClean="0">
                <a:solidFill>
                  <a:srgbClr val="FF0000"/>
                </a:solidFill>
              </a:rPr>
              <a:t> זצ"ל </a:t>
            </a:r>
            <a:r>
              <a:rPr lang="he-IL" b="1" dirty="0"/>
              <a:t>	</a:t>
            </a:r>
            <a:endParaRPr lang="he-IL" b="1" dirty="0" smtClean="0"/>
          </a:p>
          <a:p>
            <a:pPr marL="895350" algn="just"/>
            <a:r>
              <a:rPr lang="he-IL" b="1" dirty="0" smtClean="0">
                <a:solidFill>
                  <a:srgbClr val="0000FF"/>
                </a:solidFill>
              </a:rPr>
              <a:t>י"ד בניסן תרמ"ו - </a:t>
            </a:r>
            <a:r>
              <a:rPr lang="he-IL" b="1" dirty="0" smtClean="0"/>
              <a:t>נולד </a:t>
            </a:r>
            <a:r>
              <a:rPr lang="he-IL" b="1" dirty="0" err="1" smtClean="0"/>
              <a:t>בבריסק</a:t>
            </a:r>
            <a:r>
              <a:rPr lang="he-IL" b="1" dirty="0" smtClean="0"/>
              <a:t> שבליטא</a:t>
            </a:r>
            <a:r>
              <a:rPr lang="he-IL" b="1" dirty="0"/>
              <a:t>.</a:t>
            </a:r>
            <a:r>
              <a:rPr lang="he-IL" b="1" dirty="0" smtClean="0"/>
              <a:t> </a:t>
            </a:r>
            <a:endParaRPr lang="he-IL" b="1" dirty="0"/>
          </a:p>
          <a:p>
            <a:pPr marL="895350" algn="just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תרנ"ח - </a:t>
            </a:r>
            <a:r>
              <a:rPr lang="he-IL" b="1" dirty="0"/>
              <a:t>בגיל 12 </a:t>
            </a:r>
            <a:r>
              <a:rPr lang="he-IL" b="1" dirty="0" smtClean="0"/>
              <a:t>היה בין מצטייני ישיבת </a:t>
            </a:r>
            <a:r>
              <a:rPr lang="he-IL" b="1" dirty="0" err="1" smtClean="0"/>
              <a:t>בריסק</a:t>
            </a:r>
            <a:r>
              <a:rPr lang="he-IL" b="1" dirty="0" smtClean="0"/>
              <a:t> שייסדו את  </a:t>
            </a:r>
            <a:r>
              <a:rPr lang="he-IL" b="1" dirty="0"/>
              <a:t>ישיבת </a:t>
            </a:r>
            <a:r>
              <a:rPr lang="he-IL" b="1" dirty="0" smtClean="0"/>
              <a:t>'ענף </a:t>
            </a:r>
            <a:r>
              <a:rPr lang="he-IL" b="1" dirty="0"/>
              <a:t>עץ </a:t>
            </a:r>
            <a:r>
              <a:rPr lang="he-IL" b="1" dirty="0" smtClean="0"/>
              <a:t>החיים' </a:t>
            </a:r>
            <a:r>
              <a:rPr lang="he-IL" b="1" dirty="0"/>
              <a:t>בעיירה </a:t>
            </a:r>
            <a:r>
              <a:rPr lang="he-IL" b="1" dirty="0" err="1" smtClean="0"/>
              <a:t>מאלטש</a:t>
            </a:r>
            <a:r>
              <a:rPr lang="he-IL" b="1" dirty="0" smtClean="0"/>
              <a:t>. למד גם בישיבת </a:t>
            </a:r>
            <a:r>
              <a:rPr lang="he-IL" b="1" dirty="0" err="1" smtClean="0"/>
              <a:t>מיר</a:t>
            </a:r>
            <a:r>
              <a:rPr lang="he-IL" b="1" dirty="0" smtClean="0"/>
              <a:t>.</a:t>
            </a:r>
            <a:r>
              <a:rPr lang="he-IL" b="1" dirty="0"/>
              <a:t> </a:t>
            </a:r>
            <a:r>
              <a:rPr lang="he-IL" b="1" dirty="0" smtClean="0"/>
              <a:t>הוסמך </a:t>
            </a:r>
            <a:r>
              <a:rPr lang="he-IL" b="1" dirty="0"/>
              <a:t>לרבנות בישיבת </a:t>
            </a:r>
            <a:r>
              <a:rPr lang="he-IL" b="1" dirty="0" err="1"/>
              <a:t>וולוז'ין</a:t>
            </a:r>
            <a:r>
              <a:rPr lang="he-IL" b="1" dirty="0"/>
              <a:t>. התקבל כרב בעיר </a:t>
            </a:r>
            <a:r>
              <a:rPr lang="he-IL" b="1" dirty="0" err="1"/>
              <a:t>וישנובה</a:t>
            </a:r>
            <a:r>
              <a:rPr lang="he-IL" b="1" dirty="0"/>
              <a:t> שברוסיה הלבנה, בה הקים ישיבה שהצליחה </a:t>
            </a:r>
            <a:r>
              <a:rPr lang="he-IL" b="1" dirty="0" smtClean="0"/>
              <a:t>מאוד. שימש </a:t>
            </a:r>
            <a:r>
              <a:rPr lang="he-IL" b="1" dirty="0"/>
              <a:t>כרב בערים נוספות בליטא </a:t>
            </a:r>
            <a:r>
              <a:rPr lang="he-IL" b="1" dirty="0" smtClean="0"/>
              <a:t>ובפולין. היה ממייסדי המזרחי בפולין, השתתף בוועידותיה, וייצג אותה בקונגרסים הציוניים העולמיים החל מהקונגרס ה-י"ב.</a:t>
            </a:r>
            <a:endParaRPr lang="he-IL" b="1" dirty="0"/>
          </a:p>
          <a:p>
            <a:pPr marL="895350" algn="just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תרפ"ג - </a:t>
            </a:r>
            <a:r>
              <a:rPr lang="he-IL" b="1" dirty="0"/>
              <a:t>נתמנה לרב העיר ליברפול שבאנגליה. </a:t>
            </a:r>
            <a:r>
              <a:rPr lang="he-IL" b="1" dirty="0" smtClean="0"/>
              <a:t>איחד </a:t>
            </a:r>
            <a:r>
              <a:rPr lang="he-IL" b="1" dirty="0"/>
              <a:t>את כל הקהילות השונות </a:t>
            </a:r>
            <a:r>
              <a:rPr lang="he-IL" b="1" dirty="0" smtClean="0"/>
              <a:t>בעיר </a:t>
            </a:r>
            <a:r>
              <a:rPr lang="he-IL" b="1" dirty="0"/>
              <a:t>תחת ארגון גג אחד, טיפח את בתי הכנסת ומוסדות הדת ואת החינוך הדתי </a:t>
            </a:r>
            <a:r>
              <a:rPr lang="he-IL" b="1" dirty="0" smtClean="0"/>
              <a:t>בעיר. </a:t>
            </a:r>
            <a:r>
              <a:rPr lang="he-IL" b="1" dirty="0"/>
              <a:t>הקים רשת </a:t>
            </a:r>
            <a:r>
              <a:rPr lang="he-IL" b="1" dirty="0" smtClean="0"/>
              <a:t>חינוך דתי-תורני, הסדיר את </a:t>
            </a:r>
            <a:r>
              <a:rPr lang="he-IL" b="1" dirty="0"/>
              <a:t>עניני הכשרות, </a:t>
            </a:r>
            <a:r>
              <a:rPr lang="he-IL" b="1" dirty="0" smtClean="0"/>
              <a:t>הדריך את </a:t>
            </a:r>
            <a:r>
              <a:rPr lang="he-IL" b="1" dirty="0"/>
              <a:t>הנוער </a:t>
            </a:r>
            <a:r>
              <a:rPr lang="he-IL" b="1" dirty="0" smtClean="0"/>
              <a:t>והגביר את לימוד התורה</a:t>
            </a:r>
            <a:r>
              <a:rPr lang="he-IL" b="1" dirty="0"/>
              <a:t>. בימי </a:t>
            </a:r>
            <a:r>
              <a:rPr lang="he-IL" b="1" dirty="0" smtClean="0"/>
              <a:t>מלחמה העולם השנייה עודד את רוחם </a:t>
            </a:r>
            <a:r>
              <a:rPr lang="he-IL" b="1" dirty="0"/>
              <a:t>של בני </a:t>
            </a:r>
            <a:r>
              <a:rPr lang="he-IL" b="1" dirty="0" smtClean="0"/>
              <a:t>העיר, ביקר את בני קהילתו שהתפזרו בכפרים ובעירות שעזבו את העיר מחשש מפני הפגזות. סייע בפינוי </a:t>
            </a:r>
            <a:r>
              <a:rPr lang="he-IL" b="1" dirty="0"/>
              <a:t>הפצועים והנפגעים. </a:t>
            </a:r>
            <a:r>
              <a:rPr lang="he-IL" b="1" dirty="0" smtClean="0"/>
              <a:t>שימש </a:t>
            </a:r>
            <a:r>
              <a:rPr lang="he-IL" b="1" dirty="0"/>
              <a:t>נשיא הקרן הקיימת לישראל וקרן היסוד בעיר, וסגן נשיא הועדות הארציות של הארגונים הללו. </a:t>
            </a:r>
            <a:r>
              <a:rPr lang="he-IL" b="1" dirty="0" smtClean="0"/>
              <a:t>היה</a:t>
            </a:r>
            <a:r>
              <a:rPr lang="he-IL" b="1" dirty="0"/>
              <a:t> </a:t>
            </a:r>
            <a:r>
              <a:rPr lang="he-IL" b="1" dirty="0" smtClean="0"/>
              <a:t>נשיא </a:t>
            </a:r>
            <a:r>
              <a:rPr lang="he-IL" b="1" dirty="0"/>
              <a:t>תנועת </a:t>
            </a:r>
            <a:r>
              <a:rPr lang="he-IL" b="1" dirty="0" smtClean="0"/>
              <a:t>המזרחי </a:t>
            </a:r>
            <a:r>
              <a:rPr lang="he-IL" b="1" dirty="0"/>
              <a:t>באנגליה.</a:t>
            </a:r>
          </a:p>
          <a:p>
            <a:pPr marL="895350" indent="-895350" algn="just"/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תש"ו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נבחר </a:t>
            </a:r>
            <a:r>
              <a:rPr lang="he-IL" b="1" dirty="0"/>
              <a:t>לרב הראשי של תל </a:t>
            </a:r>
            <a:r>
              <a:rPr lang="he-IL" b="1" dirty="0" smtClean="0"/>
              <a:t>אביב-יפו. הקים בה את כולל 'שבט מיהודה' וכן בית דין מיוחד </a:t>
            </a:r>
            <a:r>
              <a:rPr lang="he-IL" b="1" dirty="0"/>
              <a:t>לעגונות. </a:t>
            </a:r>
            <a:r>
              <a:rPr lang="he-IL" b="1" dirty="0" smtClean="0"/>
              <a:t>ארגן את החיים </a:t>
            </a:r>
            <a:r>
              <a:rPr lang="he-IL" b="1" dirty="0"/>
              <a:t>הדתיים בעיר: הנהיג סדרי כשרות בבתי המלון ובמקומות </a:t>
            </a:r>
            <a:r>
              <a:rPr lang="he-IL" b="1" dirty="0" smtClean="0"/>
              <a:t>ציבוריים, </a:t>
            </a:r>
            <a:r>
              <a:rPr lang="he-IL" b="1" dirty="0"/>
              <a:t>דאג לפיתוחה של העיר כעיר תורה ע"י הקמתם וקיום של מוסדות </a:t>
            </a:r>
            <a:r>
              <a:rPr lang="he-IL" b="1" dirty="0" smtClean="0"/>
              <a:t>תורה, </a:t>
            </a:r>
            <a:r>
              <a:rPr lang="he-IL" b="1" dirty="0"/>
              <a:t>ניהל את עניני בתי הדין </a:t>
            </a:r>
            <a:r>
              <a:rPr lang="he-IL" b="1" dirty="0" smtClean="0"/>
              <a:t>הרבניים. </a:t>
            </a:r>
            <a:r>
              <a:rPr lang="he-IL" b="1" dirty="0"/>
              <a:t>	</a:t>
            </a:r>
            <a:endParaRPr lang="he-IL" b="1" dirty="0" smtClean="0"/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תש"ט - </a:t>
            </a:r>
            <a:r>
              <a:rPr lang="he-IL" b="1" dirty="0" smtClean="0"/>
              <a:t>נתמנה לחבר </a:t>
            </a:r>
            <a:r>
              <a:rPr lang="he-IL" b="1" dirty="0"/>
              <a:t>מועצת הרבנות הראשית </a:t>
            </a:r>
            <a:r>
              <a:rPr lang="he-IL" b="1" dirty="0" smtClean="0"/>
              <a:t>המורחבת ודיין בבית הדין הרבני הגדול.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תשט"ו - </a:t>
            </a:r>
            <a:r>
              <a:rPr lang="he-IL" b="1" dirty="0"/>
              <a:t>נבחר כחבר במועצת הרבנות </a:t>
            </a:r>
            <a:r>
              <a:rPr lang="he-IL" b="1" dirty="0" smtClean="0"/>
              <a:t>הראשית הרביעית.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תשכ"ד - </a:t>
            </a:r>
            <a:r>
              <a:rPr lang="he-IL" b="1" dirty="0">
                <a:solidFill>
                  <a:srgbClr val="FF0000"/>
                </a:solidFill>
              </a:rPr>
              <a:t>נבחר לרב הראשי לישראל, </a:t>
            </a:r>
            <a:r>
              <a:rPr lang="he-IL" b="1" dirty="0" smtClean="0">
                <a:solidFill>
                  <a:srgbClr val="FF0000"/>
                </a:solidFill>
              </a:rPr>
              <a:t>כיהן בתפקיד </a:t>
            </a:r>
            <a:r>
              <a:rPr lang="he-IL" b="1" dirty="0">
                <a:solidFill>
                  <a:srgbClr val="FF0000"/>
                </a:solidFill>
              </a:rPr>
              <a:t>זה </a:t>
            </a:r>
            <a:r>
              <a:rPr lang="he-IL" b="1" dirty="0" smtClean="0">
                <a:solidFill>
                  <a:srgbClr val="FF0000"/>
                </a:solidFill>
              </a:rPr>
              <a:t>עד </a:t>
            </a:r>
            <a:r>
              <a:rPr lang="he-IL" b="1" dirty="0">
                <a:solidFill>
                  <a:srgbClr val="FF0000"/>
                </a:solidFill>
              </a:rPr>
              <a:t>תשל"ג</a:t>
            </a:r>
            <a:r>
              <a:rPr lang="he-IL" b="1" dirty="0" smtClean="0">
                <a:solidFill>
                  <a:srgbClr val="FF0000"/>
                </a:solidFill>
              </a:rPr>
              <a:t>.</a:t>
            </a:r>
          </a:p>
          <a:p>
            <a:pPr indent="895350"/>
            <a:r>
              <a:rPr lang="he-IL" b="1" dirty="0" smtClean="0">
                <a:solidFill>
                  <a:srgbClr val="FF0000"/>
                </a:solidFill>
              </a:rPr>
              <a:t>תשכ"ז - </a:t>
            </a:r>
            <a:r>
              <a:rPr lang="he-IL" b="1" dirty="0" smtClean="0"/>
              <a:t>היה בין האזרחים הראשונים ליד הכותל המערבי ביום שחרורו במלחמת ששת הימים.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/>
              <a:t>הקים </a:t>
            </a:r>
            <a:r>
              <a:rPr lang="he-IL" b="1" dirty="0"/>
              <a:t>בירושלים </a:t>
            </a:r>
            <a:r>
              <a:rPr lang="he-IL" b="1" dirty="0" smtClean="0"/>
              <a:t>כולל </a:t>
            </a:r>
            <a:r>
              <a:rPr lang="he-IL" b="1" dirty="0"/>
              <a:t>אברכים </a:t>
            </a:r>
            <a:r>
              <a:rPr lang="he-IL" b="1" dirty="0" smtClean="0"/>
              <a:t>'שבט ומחוקק</a:t>
            </a:r>
            <a:r>
              <a:rPr lang="he-IL" b="1" dirty="0"/>
              <a:t>'</a:t>
            </a:r>
            <a:r>
              <a:rPr lang="he-IL" b="1" dirty="0" smtClean="0"/>
              <a:t>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0000FF"/>
                </a:solidFill>
              </a:rPr>
              <a:t>כ"ד בשבט תשל"ו - </a:t>
            </a:r>
            <a:r>
              <a:rPr lang="he-IL" b="1" dirty="0" smtClean="0"/>
              <a:t>נפטר, נקבר בהר הזיתים.</a:t>
            </a:r>
            <a:endParaRPr lang="he-IL" b="1" dirty="0"/>
          </a:p>
          <a:p>
            <a:r>
              <a:rPr lang="he-IL" b="1" dirty="0"/>
              <a:t>	</a:t>
            </a:r>
          </a:p>
          <a:p>
            <a:r>
              <a:rPr lang="he-IL" b="1" dirty="0"/>
              <a:t>	</a:t>
            </a:r>
            <a:r>
              <a:rPr lang="he-IL" b="1" u="sng" dirty="0">
                <a:solidFill>
                  <a:srgbClr val="FF0000"/>
                </a:solidFill>
              </a:rPr>
              <a:t>מספריו</a:t>
            </a:r>
            <a:r>
              <a:rPr lang="he-IL" b="1" dirty="0">
                <a:solidFill>
                  <a:srgbClr val="FF0000"/>
                </a:solidFill>
              </a:rPr>
              <a:t>:  </a:t>
            </a:r>
            <a:r>
              <a:rPr lang="he-IL" b="1" dirty="0"/>
              <a:t>שו"ת שבט מיהודה. </a:t>
            </a:r>
          </a:p>
        </p:txBody>
      </p:sp>
    </p:spTree>
    <p:extLst>
      <p:ext uri="{BB962C8B-B14F-4D97-AF65-F5344CB8AC3E}">
        <p14:creationId xmlns:p14="http://schemas.microsoft.com/office/powerpoint/2010/main" val="328756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r="1006"/>
          <a:stretch/>
        </p:blipFill>
        <p:spPr>
          <a:xfrm>
            <a:off x="1964924" y="112594"/>
            <a:ext cx="8347023" cy="623493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758002" y="6414115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05" y="5023088"/>
            <a:ext cx="3150700" cy="132444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5" name="תמונה 2"/>
          <p:cNvPicPr>
            <a:picLocks noChangeAspect="1" noChangeArrowheads="1"/>
          </p:cNvPicPr>
          <p:nvPr/>
        </p:nvPicPr>
        <p:blipFill rotWithShape="1">
          <a:blip r:embed="rId4" cstate="print"/>
          <a:srcRect l="16337" r="5645" b="18321"/>
          <a:stretch/>
        </p:blipFill>
        <p:spPr bwMode="auto">
          <a:xfrm>
            <a:off x="10537793" y="112594"/>
            <a:ext cx="1447061" cy="2114807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9391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29473" y="117693"/>
            <a:ext cx="11265030" cy="67403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	</a:t>
            </a:r>
            <a:r>
              <a:rPr lang="he-IL" b="1" u="sng" dirty="0" smtClean="0">
                <a:solidFill>
                  <a:srgbClr val="FF0000"/>
                </a:solidFill>
              </a:rPr>
              <a:t>הראשון לציון הרב </a:t>
            </a:r>
            <a:r>
              <a:rPr lang="he-IL" b="1" u="sng" dirty="0">
                <a:solidFill>
                  <a:srgbClr val="FF0000"/>
                </a:solidFill>
              </a:rPr>
              <a:t>יצחק </a:t>
            </a:r>
            <a:r>
              <a:rPr lang="he-IL" b="1" u="sng" dirty="0" smtClean="0">
                <a:solidFill>
                  <a:srgbClr val="FF0000"/>
                </a:solidFill>
              </a:rPr>
              <a:t>ניסים זצ"ל </a:t>
            </a:r>
            <a:r>
              <a:rPr lang="he-IL" b="1" dirty="0" smtClean="0"/>
              <a:t>	</a:t>
            </a:r>
          </a:p>
          <a:p>
            <a:pPr marL="990600" indent="-95250"/>
            <a:r>
              <a:rPr lang="he-IL" b="1" dirty="0">
                <a:solidFill>
                  <a:srgbClr val="0000FF"/>
                </a:solidFill>
              </a:rPr>
              <a:t>כ"ה </a:t>
            </a:r>
            <a:r>
              <a:rPr lang="he-IL" b="1" dirty="0" smtClean="0">
                <a:solidFill>
                  <a:srgbClr val="0000FF"/>
                </a:solidFill>
              </a:rPr>
              <a:t>בכסלו תרנ"ו - </a:t>
            </a:r>
            <a:r>
              <a:rPr lang="he-IL" b="1" dirty="0" smtClean="0"/>
              <a:t>נולד בבגדד שבעירק.</a:t>
            </a:r>
          </a:p>
          <a:p>
            <a:pPr marL="990600" indent="-95250"/>
            <a:r>
              <a:rPr lang="he-IL" b="1" dirty="0" smtClean="0">
                <a:solidFill>
                  <a:srgbClr val="FF0000"/>
                </a:solidFill>
              </a:rPr>
              <a:t>תרס"ו - </a:t>
            </a:r>
            <a:r>
              <a:rPr lang="he-IL" b="1" dirty="0" smtClean="0"/>
              <a:t>עלה לארץ עם אמו. אביו נשאר בבגדד לחסל את עסקיו.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תרע"ד - </a:t>
            </a:r>
            <a:r>
              <a:rPr lang="he-IL" b="1" dirty="0"/>
              <a:t>חזר לבגדד, למד בישיבה של חכם שמעון אגסי. היה המנהיג הבלתי רשמי של הקהילה היהודית. נחשב לאחד מגדולי הרבנים שם. עמד בקשר מכתבים עם גדולי הרבנים בארץ ישראל ובאירופה, ובראשם </a:t>
            </a:r>
            <a:r>
              <a:rPr lang="he-IL" b="1" dirty="0" smtClean="0"/>
              <a:t>ה'חפץ חיים'.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תרפ"ה - </a:t>
            </a:r>
            <a:r>
              <a:rPr lang="he-IL" b="1" dirty="0"/>
              <a:t>חזר לארץ, עד מהרה ביתו נהפך ל'בית ועד לחכמים'.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תשט"ו - </a:t>
            </a:r>
            <a:r>
              <a:rPr lang="he-IL" b="1" dirty="0">
                <a:solidFill>
                  <a:srgbClr val="FF0000"/>
                </a:solidFill>
              </a:rPr>
              <a:t>נבחר לראשון לציון הרב הראשי לישראל </a:t>
            </a:r>
            <a:r>
              <a:rPr lang="he-IL" b="1" dirty="0"/>
              <a:t>למרות שמעולם לא שימש בתפקיד רבנות כלשהי. </a:t>
            </a:r>
            <a:r>
              <a:rPr lang="he-IL" b="1" dirty="0" smtClean="0">
                <a:solidFill>
                  <a:srgbClr val="FF0000"/>
                </a:solidFill>
              </a:rPr>
              <a:t>[נבחר פעם נוספת </a:t>
            </a:r>
            <a:r>
              <a:rPr lang="he-IL" b="1" dirty="0" err="1" smtClean="0">
                <a:solidFill>
                  <a:srgbClr val="FF0000"/>
                </a:solidFill>
              </a:rPr>
              <a:t>בתשכ"ד</a:t>
            </a:r>
            <a:r>
              <a:rPr lang="he-IL" b="1" dirty="0" smtClean="0">
                <a:solidFill>
                  <a:srgbClr val="FF0000"/>
                </a:solidFill>
              </a:rPr>
              <a:t>, כיהן בתפקיד </a:t>
            </a:r>
            <a:r>
              <a:rPr lang="he-IL" b="1" dirty="0">
                <a:solidFill>
                  <a:srgbClr val="FF0000"/>
                </a:solidFill>
              </a:rPr>
              <a:t>זה </a:t>
            </a:r>
            <a:r>
              <a:rPr lang="he-IL" b="1" dirty="0" smtClean="0">
                <a:solidFill>
                  <a:srgbClr val="FF0000"/>
                </a:solidFill>
              </a:rPr>
              <a:t>עד תשל"ג]. </a:t>
            </a:r>
            <a:endParaRPr lang="he-IL" b="1" dirty="0">
              <a:solidFill>
                <a:srgbClr val="FF0000"/>
              </a:solidFill>
            </a:endParaRP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תשט"ז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/>
              <a:t>הקים את </a:t>
            </a:r>
            <a:r>
              <a:rPr lang="he-IL" b="1" dirty="0" smtClean="0"/>
              <a:t>'בית </a:t>
            </a:r>
            <a:r>
              <a:rPr lang="he-IL" b="1" dirty="0"/>
              <a:t>המדרש לרבנים </a:t>
            </a:r>
            <a:r>
              <a:rPr lang="he-IL" b="1" dirty="0" smtClean="0"/>
              <a:t>ודיינים'.</a:t>
            </a:r>
          </a:p>
          <a:p>
            <a:pPr indent="895350"/>
            <a:r>
              <a:rPr lang="he-IL" b="1" dirty="0" smtClean="0">
                <a:solidFill>
                  <a:srgbClr val="FF0000"/>
                </a:solidFill>
              </a:rPr>
              <a:t>תשי"ז - </a:t>
            </a:r>
            <a:r>
              <a:rPr lang="he-IL" b="1" dirty="0" smtClean="0"/>
              <a:t>החל בביקוריו בקיבוצים הלא דתיים מהתנועות השונות. נאבק בהצלחה נגד גידול חזירים בארץ.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תשי"ח - </a:t>
            </a:r>
            <a:r>
              <a:rPr lang="he-IL" b="1" dirty="0" smtClean="0"/>
              <a:t>לאחר פעילות שכנוע הצליח למנוע עבודה בשבת במפעל הנייר בחדרה. סירב להשתתף באזכרה הממלכתית לנשיא הראשון, פרופ' חיים ויצמן, כי לא היה בה כל סממן יהודי.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תשכ"ב-תשכ"ד - </a:t>
            </a:r>
            <a:r>
              <a:rPr lang="he-IL" b="1" dirty="0" smtClean="0"/>
              <a:t>פעל להכרה בעולים מהודו (שנקראו 'בני ישראל'), כיהודים, למרות שהם פגעו בכבודו. </a:t>
            </a:r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תשכ"ד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סירב להיפגש עם האפיפיור שהגיע לביקור קצר בארץ, כי הוא לא הסכים להחזיר לו ביקור גומלין בירושלים. </a:t>
            </a:r>
            <a:r>
              <a:rPr lang="he-IL" b="1" dirty="0" smtClean="0"/>
              <a:t>לאחר מאבק ללא פשרות שלו, נקבע </a:t>
            </a:r>
            <a:r>
              <a:rPr lang="he-IL" b="1" dirty="0" err="1" smtClean="0"/>
              <a:t>שבאוניית</a:t>
            </a:r>
            <a:r>
              <a:rPr lang="he-IL" b="1" dirty="0" smtClean="0"/>
              <a:t> צים, 'שלום', יהיה רק מטבח אחד - כשר.</a:t>
            </a:r>
            <a:endParaRPr lang="he-IL" b="1" dirty="0"/>
          </a:p>
          <a:p>
            <a:r>
              <a:rPr lang="he-IL" b="1" dirty="0"/>
              <a:t>	שאף להגיע להידברות בין כל חלקי העם, והצליח להקים גשר בין אנשי דת, מדע, רבנים ואישי ציבור. </a:t>
            </a:r>
            <a:endParaRPr lang="he-IL" b="1" dirty="0" smtClean="0"/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תשכ"ז - </a:t>
            </a:r>
            <a:r>
              <a:rPr lang="he-IL" b="1" dirty="0" smtClean="0"/>
              <a:t>במלחמת ששת הימים עודד את העם, דחף להקמת ממשלת אחדות לאומית, היה בין האזרחים הראשונים ליד הכותל המערבי.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תשל"א - </a:t>
            </a:r>
            <a:r>
              <a:rPr lang="he-IL" b="1" dirty="0" smtClean="0"/>
              <a:t>הצליח לזרז </a:t>
            </a:r>
            <a:r>
              <a:rPr lang="he-IL" b="1" dirty="0"/>
              <a:t>את תהליכי הגיור </a:t>
            </a:r>
            <a:r>
              <a:rPr lang="he-IL" b="1" dirty="0" smtClean="0"/>
              <a:t>של העולים מברית המועצות, הקים </a:t>
            </a:r>
            <a:r>
              <a:rPr lang="he-IL" b="1" dirty="0"/>
              <a:t>בית דין מיוחד </a:t>
            </a:r>
            <a:r>
              <a:rPr lang="he-IL" b="1" dirty="0" smtClean="0"/>
              <a:t>לגיור עבורם.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תשל"ו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קיבל תואר לשם כבוד מאוניברסיטת בר-אילן.</a:t>
            </a:r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0000FF"/>
                </a:solidFill>
              </a:rPr>
              <a:t>ט' באב תשמ"א - </a:t>
            </a:r>
            <a:r>
              <a:rPr lang="he-IL" b="1" dirty="0" smtClean="0"/>
              <a:t>נפטר, נקבר בהר הזיתים.</a:t>
            </a:r>
            <a:endParaRPr lang="he-IL" b="1" dirty="0"/>
          </a:p>
          <a:p>
            <a:r>
              <a:rPr lang="he-IL" b="1" dirty="0"/>
              <a:t>	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u="sng" dirty="0">
                <a:solidFill>
                  <a:srgbClr val="FF0000"/>
                </a:solidFill>
              </a:rPr>
              <a:t>מספריו: </a:t>
            </a:r>
            <a:r>
              <a:rPr lang="he-IL" b="1" dirty="0" smtClean="0"/>
              <a:t>לדור </a:t>
            </a:r>
            <a:r>
              <a:rPr lang="he-IL" b="1" dirty="0"/>
              <a:t>ולדורות: מאמרים ונאומים, לדור ולדורות: בקומה זקופה, לדור ולדורות: לאחדים בידך, לפרט ולכלל: הלכות </a:t>
            </a:r>
            <a:r>
              <a:rPr lang="he-IL" b="1" dirty="0" smtClean="0"/>
              <a:t>קצובות, </a:t>
            </a:r>
            <a:r>
              <a:rPr lang="he-IL" b="1" dirty="0"/>
              <a:t>שו"ת יין הטוב, </a:t>
            </a:r>
            <a:r>
              <a:rPr lang="he-IL" b="1" dirty="0" smtClean="0"/>
              <a:t>ועוד.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417083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r="814"/>
          <a:stretch/>
        </p:blipFill>
        <p:spPr>
          <a:xfrm>
            <a:off x="2222895" y="232469"/>
            <a:ext cx="7755605" cy="595420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55540" y="6334216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4" name="Picture 5" descr="151D6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9" y="4933152"/>
            <a:ext cx="3043853" cy="125351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l="15448" r="29262"/>
          <a:stretch/>
        </p:blipFill>
        <p:spPr bwMode="auto">
          <a:xfrm>
            <a:off x="10269662" y="232469"/>
            <a:ext cx="1573149" cy="213262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3719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443436" y="28280"/>
            <a:ext cx="11378153" cy="67403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	</a:t>
            </a:r>
            <a:r>
              <a:rPr lang="he-IL" b="1" u="sng" dirty="0" smtClean="0">
                <a:solidFill>
                  <a:srgbClr val="FF0000"/>
                </a:solidFill>
              </a:rPr>
              <a:t>הרב </a:t>
            </a:r>
            <a:r>
              <a:rPr lang="he-IL" b="1" u="sng" dirty="0">
                <a:solidFill>
                  <a:srgbClr val="FF0000"/>
                </a:solidFill>
              </a:rPr>
              <a:t>שלמה </a:t>
            </a:r>
            <a:r>
              <a:rPr lang="he-IL" b="1" u="sng" dirty="0" smtClean="0">
                <a:solidFill>
                  <a:srgbClr val="FF0000"/>
                </a:solidFill>
              </a:rPr>
              <a:t>גורן זצ"ל </a:t>
            </a:r>
            <a:r>
              <a:rPr lang="he-IL" b="1" dirty="0" smtClean="0">
                <a:solidFill>
                  <a:srgbClr val="FF0000"/>
                </a:solidFill>
              </a:rPr>
              <a:t>	</a:t>
            </a:r>
          </a:p>
          <a:p>
            <a:pPr marL="895350"/>
            <a:r>
              <a:rPr lang="he-IL" b="1" dirty="0" smtClean="0">
                <a:solidFill>
                  <a:srgbClr val="0000FF"/>
                </a:solidFill>
              </a:rPr>
              <a:t>תרע"ח - </a:t>
            </a:r>
            <a:r>
              <a:rPr lang="he-IL" b="1" dirty="0" smtClean="0"/>
              <a:t>נולד </a:t>
            </a:r>
            <a:r>
              <a:rPr lang="he-IL" b="1" dirty="0" err="1"/>
              <a:t>ב</a:t>
            </a:r>
            <a:r>
              <a:rPr lang="he-IL" b="1" dirty="0" err="1" smtClean="0"/>
              <a:t>זמברוב</a:t>
            </a:r>
            <a:r>
              <a:rPr lang="he-IL" b="1" dirty="0" smtClean="0"/>
              <a:t> שבפולין.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תרפ"ה - </a:t>
            </a:r>
            <a:r>
              <a:rPr lang="he-IL" b="1" dirty="0"/>
              <a:t>עלה </a:t>
            </a:r>
            <a:r>
              <a:rPr lang="he-IL" b="1" dirty="0" smtClean="0"/>
              <a:t>עם משפחתו לארץ ישראל</a:t>
            </a:r>
            <a:r>
              <a:rPr lang="he-IL" b="1" dirty="0"/>
              <a:t>, </a:t>
            </a:r>
            <a:r>
              <a:rPr lang="he-IL" b="1" dirty="0" smtClean="0"/>
              <a:t>הם התיישב </a:t>
            </a:r>
            <a:r>
              <a:rPr lang="he-IL" b="1" dirty="0"/>
              <a:t>בכפר חסידים.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תרפ"ח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עבר עם משפחתו לירושלים, למד </a:t>
            </a:r>
            <a:r>
              <a:rPr lang="he-IL" b="1" dirty="0"/>
              <a:t>בישיבת "עץ חיים". </a:t>
            </a:r>
          </a:p>
          <a:p>
            <a:r>
              <a:rPr lang="he-IL" b="1" dirty="0"/>
              <a:t>	</a:t>
            </a:r>
            <a:r>
              <a:rPr lang="he-IL" b="1" dirty="0" err="1">
                <a:solidFill>
                  <a:srgbClr val="FF0000"/>
                </a:solidFill>
              </a:rPr>
              <a:t>תר"ץ</a:t>
            </a:r>
            <a:r>
              <a:rPr lang="he-IL" b="1" dirty="0">
                <a:solidFill>
                  <a:srgbClr val="FF0000"/>
                </a:solidFill>
              </a:rPr>
              <a:t> - </a:t>
            </a:r>
            <a:r>
              <a:rPr lang="he-IL" b="1" dirty="0"/>
              <a:t>החל ללמוד בישיבת </a:t>
            </a:r>
            <a:r>
              <a:rPr lang="he-IL" b="1" dirty="0" smtClean="0"/>
              <a:t>'חברון</a:t>
            </a:r>
            <a:r>
              <a:rPr lang="he-IL" b="1" dirty="0"/>
              <a:t>'</a:t>
            </a:r>
            <a:r>
              <a:rPr lang="he-IL" b="1" dirty="0" smtClean="0"/>
              <a:t> </a:t>
            </a:r>
            <a:r>
              <a:rPr lang="he-IL" b="1" dirty="0"/>
              <a:t>בירושלים. 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תרצ"ה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הוציא </a:t>
            </a:r>
            <a:r>
              <a:rPr lang="he-IL" b="1" dirty="0"/>
              <a:t>לאור את ספרו </a:t>
            </a:r>
            <a:r>
              <a:rPr lang="he-IL" b="1" dirty="0" smtClean="0"/>
              <a:t>הראשון, 'נזר הקודש', </a:t>
            </a:r>
            <a:r>
              <a:rPr lang="he-IL" b="1" dirty="0"/>
              <a:t>עליו קיבל הסכמה </a:t>
            </a:r>
            <a:r>
              <a:rPr lang="he-IL" b="1" dirty="0" err="1"/>
              <a:t>מהראי"ה</a:t>
            </a:r>
            <a:r>
              <a:rPr lang="he-IL" b="1" dirty="0"/>
              <a:t> קוק. הוסמך לרבנות ע"י גדולי רבני ירושלים.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תרצ"ו - </a:t>
            </a:r>
            <a:r>
              <a:rPr lang="he-IL" b="1" dirty="0"/>
              <a:t>עם פרוץ </a:t>
            </a:r>
            <a:r>
              <a:rPr lang="he-IL" b="1" dirty="0" smtClean="0"/>
              <a:t>ה'מרד הערבי', </a:t>
            </a:r>
            <a:r>
              <a:rPr lang="he-IL" b="1" dirty="0"/>
              <a:t>הצטרף לארגון ההגנה, התנדב לשרת כשוטר (גפיר) ויצא לשמירות באזור ירושלים (לימים </a:t>
            </a:r>
            <a:r>
              <a:rPr lang="he-IL" b="1" dirty="0" smtClean="0"/>
              <a:t>עבר </a:t>
            </a:r>
            <a:r>
              <a:rPr lang="he-IL" b="1" dirty="0"/>
              <a:t>ללח"י).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ת"ש - </a:t>
            </a:r>
            <a:r>
              <a:rPr lang="he-IL" b="1" dirty="0"/>
              <a:t>פרסם את  </a:t>
            </a:r>
            <a:r>
              <a:rPr lang="he-IL" b="1" dirty="0" smtClean="0"/>
              <a:t>ספרו, 'שערי טהרה'. יזם </a:t>
            </a:r>
            <a:r>
              <a:rPr lang="he-IL" b="1" dirty="0"/>
              <a:t>וארגן את המפעל להוצאה חדשה של התלמוד הירושלמי. </a:t>
            </a:r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ת"ש-תש"ד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למד באוניברסיטה העברית יוונית, לטינית, פילוסופיה ומתמטיקה, קיבל פרסי הצטיינות.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תש"ח - </a:t>
            </a:r>
            <a:r>
              <a:rPr lang="he-IL" b="1" dirty="0"/>
              <a:t>חזר להגנה. עבר קורס צלפים, היה הצלף הטוב בירושלים. במלחמת העצמאות לחם בחזית דרום ירושלים. </a:t>
            </a:r>
          </a:p>
          <a:p>
            <a:pPr marL="895350" indent="-895350"/>
            <a:r>
              <a:rPr lang="he-IL" b="1" dirty="0"/>
              <a:t>	עם כינון צבא ההגנה לישראל, נתמנה לרב הראשי לצה"ל, תפקיד בו כיהן כ-24 שנים. בצה"ל עיצב את אורח החיים ההלכתי-חוקתי של הצבא. </a:t>
            </a:r>
          </a:p>
          <a:p>
            <a:r>
              <a:rPr lang="he-IL" b="1" dirty="0"/>
              <a:t>	פעל רבות להתרת עגונות חללי מלחמות ישראל, והביא לקבורה את עצמות החיילים שנפלו מעבר לקווי האויב. 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תשכ"ז - </a:t>
            </a:r>
            <a:r>
              <a:rPr lang="he-IL" b="1" dirty="0"/>
              <a:t>במלחמת ששת הימים היה עם ראשוני משחררי הר הבית והכותל המערבי, קבר רחל ומערת המכפלה.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תשכ"ח - </a:t>
            </a:r>
            <a:r>
              <a:rPr lang="he-IL" b="1" dirty="0"/>
              <a:t>נבחר לרב הראשי של תל </a:t>
            </a:r>
            <a:r>
              <a:rPr lang="he-IL" b="1" dirty="0" smtClean="0"/>
              <a:t>אביב-יפו </a:t>
            </a:r>
            <a:r>
              <a:rPr lang="he-IL" b="1" dirty="0"/>
              <a:t>(הוכתר רק </a:t>
            </a:r>
            <a:r>
              <a:rPr lang="he-IL" b="1" dirty="0" err="1"/>
              <a:t>בתשל"א</a:t>
            </a:r>
            <a:r>
              <a:rPr lang="he-IL" b="1" dirty="0" smtClean="0"/>
              <a:t>).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תשל"ג - </a:t>
            </a:r>
            <a:r>
              <a:rPr lang="he-IL" b="1" dirty="0">
                <a:solidFill>
                  <a:srgbClr val="FF0000"/>
                </a:solidFill>
              </a:rPr>
              <a:t>נבחר לרב הראשי לישראל, </a:t>
            </a:r>
            <a:r>
              <a:rPr lang="he-IL" b="1" dirty="0" smtClean="0">
                <a:solidFill>
                  <a:srgbClr val="FF0000"/>
                </a:solidFill>
              </a:rPr>
              <a:t>כיהן </a:t>
            </a:r>
            <a:r>
              <a:rPr lang="he-IL" b="1" dirty="0">
                <a:solidFill>
                  <a:srgbClr val="FF0000"/>
                </a:solidFill>
              </a:rPr>
              <a:t>בתפקיד זה עד תשמ"ג.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תשמ"ה - </a:t>
            </a:r>
            <a:r>
              <a:rPr lang="he-IL" b="1" dirty="0"/>
              <a:t>הקים את ישיבת "</a:t>
            </a:r>
            <a:r>
              <a:rPr lang="he-IL" b="1" dirty="0" err="1"/>
              <a:t>האידרא</a:t>
            </a:r>
            <a:r>
              <a:rPr lang="he-IL" b="1" dirty="0"/>
              <a:t> רבה" (גורן) ליד הכותל </a:t>
            </a:r>
            <a:r>
              <a:rPr lang="he-IL" b="1" dirty="0" smtClean="0"/>
              <a:t>המערבי.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 </a:t>
            </a:r>
            <a:r>
              <a:rPr lang="he-IL" b="1" dirty="0">
                <a:solidFill>
                  <a:srgbClr val="0000FF"/>
                </a:solidFill>
              </a:rPr>
              <a:t>כ"ד </a:t>
            </a:r>
            <a:r>
              <a:rPr lang="he-IL" b="1" dirty="0" smtClean="0">
                <a:solidFill>
                  <a:srgbClr val="0000FF"/>
                </a:solidFill>
              </a:rPr>
              <a:t>בחשון תשנ"ה - </a:t>
            </a:r>
            <a:r>
              <a:rPr lang="he-IL" b="1" dirty="0" smtClean="0"/>
              <a:t>נפטר, נקבר בהר הזיתים.</a:t>
            </a:r>
            <a:endParaRPr lang="he-IL" b="1" dirty="0"/>
          </a:p>
          <a:p>
            <a:r>
              <a:rPr lang="he-IL" b="1" dirty="0"/>
              <a:t>	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u="sng" dirty="0">
                <a:solidFill>
                  <a:srgbClr val="FF0000"/>
                </a:solidFill>
              </a:rPr>
              <a:t>מספריו: </a:t>
            </a:r>
            <a:r>
              <a:rPr lang="he-IL" b="1" dirty="0"/>
              <a:t>הר הבית, </a:t>
            </a:r>
            <a:r>
              <a:rPr lang="he-IL" b="1" dirty="0" smtClean="0"/>
              <a:t>הירושלמי </a:t>
            </a:r>
            <a:r>
              <a:rPr lang="he-IL" b="1" dirty="0"/>
              <a:t>המפורש, </a:t>
            </a:r>
            <a:r>
              <a:rPr lang="he-IL" b="1" dirty="0" smtClean="0"/>
              <a:t>הירושלמי </a:t>
            </a:r>
            <a:r>
              <a:rPr lang="he-IL" b="1" dirty="0" err="1" smtClean="0"/>
              <a:t>והגר"א</a:t>
            </a:r>
            <a:r>
              <a:rPr lang="he-IL" b="1" dirty="0" smtClean="0"/>
              <a:t>, </a:t>
            </a:r>
            <a:r>
              <a:rPr lang="he-IL" b="1" dirty="0"/>
              <a:t>מועדי ישראל, </a:t>
            </a:r>
            <a:r>
              <a:rPr lang="he-IL" b="1" dirty="0" smtClean="0"/>
              <a:t>משיב </a:t>
            </a:r>
            <a:r>
              <a:rPr lang="he-IL" b="1" dirty="0"/>
              <a:t>מלחמה</a:t>
            </a:r>
            <a:r>
              <a:rPr lang="he-IL" b="1" dirty="0" smtClean="0"/>
              <a:t>, משנת הגורן, </a:t>
            </a:r>
            <a:r>
              <a:rPr lang="he-IL" b="1" dirty="0"/>
              <a:t>משנת </a:t>
            </a:r>
            <a:r>
              <a:rPr lang="he-IL" b="1" dirty="0" smtClean="0"/>
              <a:t>המדינה,</a:t>
            </a:r>
            <a:r>
              <a:rPr lang="he-IL" b="1" dirty="0"/>
              <a:t> נזר הקודש, פסק הדין בעניין האח והאחות,</a:t>
            </a:r>
            <a:r>
              <a:rPr lang="he-IL" b="1" dirty="0" smtClean="0"/>
              <a:t> שערי טהרה, תורת המקרא, תורת </a:t>
            </a:r>
            <a:r>
              <a:rPr lang="he-IL" b="1" dirty="0"/>
              <a:t>המדינה, תורת המועדים, תורת הפילוסופיה, </a:t>
            </a:r>
            <a:r>
              <a:rPr lang="he-IL" b="1" dirty="0" smtClean="0"/>
              <a:t>תורת </a:t>
            </a:r>
            <a:r>
              <a:rPr lang="he-IL" b="1" dirty="0"/>
              <a:t>השבת והמועד,</a:t>
            </a:r>
            <a:r>
              <a:rPr lang="he-IL" b="1" dirty="0" smtClean="0"/>
              <a:t> </a:t>
            </a:r>
            <a:r>
              <a:rPr lang="he-IL" b="1" dirty="0"/>
              <a:t>תורת הרפואה, תרומת </a:t>
            </a:r>
            <a:r>
              <a:rPr lang="he-IL" b="1" dirty="0" smtClean="0"/>
              <a:t>הגורן, ועוד</a:t>
            </a:r>
            <a:r>
              <a:rPr lang="he-IL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4429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8407" r="4023"/>
          <a:stretch/>
        </p:blipFill>
        <p:spPr>
          <a:xfrm>
            <a:off x="1852474" y="128188"/>
            <a:ext cx="8487052" cy="6317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926561" y="6445188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5" name="תמונה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7" t="60086" r="54625" b="4839"/>
          <a:stretch/>
        </p:blipFill>
        <p:spPr bwMode="auto">
          <a:xfrm>
            <a:off x="271549" y="4852404"/>
            <a:ext cx="1224136" cy="159278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0506" y="128188"/>
            <a:ext cx="1492854" cy="213371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049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435204" y="136446"/>
            <a:ext cx="11321591" cy="67403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	</a:t>
            </a:r>
            <a:r>
              <a:rPr lang="he-IL" b="1" u="sng" dirty="0" smtClean="0">
                <a:solidFill>
                  <a:srgbClr val="FF0000"/>
                </a:solidFill>
              </a:rPr>
              <a:t>הראשון לציון הרב </a:t>
            </a:r>
            <a:r>
              <a:rPr lang="he-IL" b="1" u="sng" dirty="0">
                <a:solidFill>
                  <a:srgbClr val="FF0000"/>
                </a:solidFill>
              </a:rPr>
              <a:t>עובדיה </a:t>
            </a:r>
            <a:r>
              <a:rPr lang="he-IL" b="1" u="sng" dirty="0" smtClean="0">
                <a:solidFill>
                  <a:srgbClr val="FF0000"/>
                </a:solidFill>
              </a:rPr>
              <a:t>יוסף זצ"ל </a:t>
            </a:r>
            <a:r>
              <a:rPr lang="he-IL" b="1" dirty="0"/>
              <a:t>	</a:t>
            </a:r>
            <a:endParaRPr lang="he-IL" b="1" dirty="0" smtClean="0"/>
          </a:p>
          <a:p>
            <a:pPr marL="895350"/>
            <a:r>
              <a:rPr lang="he-IL" b="1" dirty="0">
                <a:solidFill>
                  <a:srgbClr val="0000FF"/>
                </a:solidFill>
              </a:rPr>
              <a:t>י"ב </a:t>
            </a:r>
            <a:r>
              <a:rPr lang="he-IL" b="1" dirty="0" smtClean="0">
                <a:solidFill>
                  <a:srgbClr val="0000FF"/>
                </a:solidFill>
              </a:rPr>
              <a:t>בתשרי </a:t>
            </a:r>
            <a:r>
              <a:rPr lang="he-IL" b="1" dirty="0">
                <a:solidFill>
                  <a:srgbClr val="0000FF"/>
                </a:solidFill>
              </a:rPr>
              <a:t>תרפ"א </a:t>
            </a:r>
            <a:r>
              <a:rPr lang="he-IL" b="1" dirty="0" smtClean="0">
                <a:solidFill>
                  <a:srgbClr val="0000FF"/>
                </a:solidFill>
              </a:rPr>
              <a:t>- </a:t>
            </a:r>
            <a:r>
              <a:rPr lang="he-IL" b="1" dirty="0" smtClean="0"/>
              <a:t>נולד בבגדד שבעירק.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תרפ"ה - </a:t>
            </a:r>
            <a:r>
              <a:rPr lang="he-IL" b="1" dirty="0"/>
              <a:t>בגיל  4 עלה </a:t>
            </a:r>
            <a:r>
              <a:rPr lang="he-IL" b="1" dirty="0" smtClean="0"/>
              <a:t>לארץ עם משפחתו.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תרצ"ג - </a:t>
            </a:r>
            <a:r>
              <a:rPr lang="he-IL" b="1" dirty="0"/>
              <a:t>בגיל 12 החל ללמוד בישיבת </a:t>
            </a:r>
            <a:r>
              <a:rPr lang="he-IL" b="1" dirty="0" smtClean="0"/>
              <a:t>'פורת יוסף'.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err="1" smtClean="0">
                <a:solidFill>
                  <a:srgbClr val="FF0000"/>
                </a:solidFill>
              </a:rPr>
              <a:t>תרח"ץ</a:t>
            </a:r>
            <a:r>
              <a:rPr lang="he-IL" b="1" dirty="0" smtClean="0">
                <a:solidFill>
                  <a:srgbClr val="FF0000"/>
                </a:solidFill>
              </a:rPr>
              <a:t> - </a:t>
            </a:r>
            <a:r>
              <a:rPr lang="he-IL" b="1" dirty="0"/>
              <a:t>הדפיס את הקונטרס </a:t>
            </a:r>
            <a:r>
              <a:rPr lang="he-IL" b="1" dirty="0" smtClean="0"/>
              <a:t>'יביע אומר' </a:t>
            </a:r>
            <a:r>
              <a:rPr lang="he-IL" b="1" dirty="0"/>
              <a:t>על הוריות ב-100 </a:t>
            </a:r>
            <a:r>
              <a:rPr lang="he-IL" b="1" dirty="0" smtClean="0"/>
              <a:t>עותקים.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תש"א - </a:t>
            </a:r>
            <a:r>
              <a:rPr lang="he-IL" b="1" dirty="0"/>
              <a:t>הראשון לציון, הרב </a:t>
            </a:r>
            <a:r>
              <a:rPr lang="he-IL" b="1" dirty="0" err="1" smtClean="0"/>
              <a:t>ב"צ</a:t>
            </a:r>
            <a:r>
              <a:rPr lang="he-IL" b="1" dirty="0" smtClean="0"/>
              <a:t> מ"ח עוזיאל</a:t>
            </a:r>
            <a:r>
              <a:rPr lang="he-IL" b="1" dirty="0"/>
              <a:t>, הסמיך אותו לרבנות ולדיינות. החל למסור שיעורים בירושלים</a:t>
            </a:r>
            <a:r>
              <a:rPr lang="he-IL" b="1" dirty="0" smtClean="0"/>
              <a:t>.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תש"ד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נתמנה לחבר </a:t>
            </a:r>
            <a:r>
              <a:rPr lang="he-IL" b="1" dirty="0"/>
              <a:t>בבית </a:t>
            </a:r>
            <a:r>
              <a:rPr lang="he-IL" b="1" dirty="0" smtClean="0"/>
              <a:t>דין לעדת </a:t>
            </a:r>
            <a:r>
              <a:rPr lang="he-IL" b="1" dirty="0"/>
              <a:t>הספרדים שבראשו עמד הרב </a:t>
            </a:r>
            <a:r>
              <a:rPr lang="he-IL" b="1" dirty="0" smtClean="0"/>
              <a:t>עזרא עטיה. </a:t>
            </a:r>
            <a:endParaRPr lang="he-IL" b="1" dirty="0"/>
          </a:p>
          <a:p>
            <a:pPr marL="895350"/>
            <a:r>
              <a:rPr lang="he-IL" b="1" dirty="0">
                <a:solidFill>
                  <a:srgbClr val="FF0000"/>
                </a:solidFill>
              </a:rPr>
              <a:t>תש"ה - </a:t>
            </a:r>
            <a:r>
              <a:rPr lang="he-IL" b="1" dirty="0"/>
              <a:t>נתמנה ע"י הראשון לציון, הרב עוזיאל, לחבר בבית-הדין לעדת הספרדים בירושלים.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תש"ז - </a:t>
            </a:r>
            <a:r>
              <a:rPr lang="he-IL" b="1" dirty="0"/>
              <a:t>נשלח ע"י הראשון לציון, הרב עוזיאל, למצרים כדי לשמש שם כאב בית-הדין וסגן הרב הראשי.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תש"י - </a:t>
            </a:r>
            <a:r>
              <a:rPr lang="he-IL" b="1" dirty="0"/>
              <a:t>שב לארץ, למד בבית המדרש </a:t>
            </a:r>
            <a:r>
              <a:rPr lang="he-IL" b="1" dirty="0" smtClean="0"/>
              <a:t>'בני ציון' </a:t>
            </a:r>
            <a:r>
              <a:rPr lang="he-IL" b="1" dirty="0"/>
              <a:t>של הרב </a:t>
            </a:r>
            <a:r>
              <a:rPr lang="he-IL" b="1" dirty="0" err="1"/>
              <a:t>צ"פ</a:t>
            </a:r>
            <a:r>
              <a:rPr lang="he-IL" b="1" dirty="0"/>
              <a:t> </a:t>
            </a:r>
            <a:r>
              <a:rPr lang="he-IL" b="1" dirty="0" err="1"/>
              <a:t>פראנק</a:t>
            </a:r>
            <a:r>
              <a:rPr lang="he-IL" b="1" dirty="0"/>
              <a:t>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תשי"א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הרב הראשי, הרב הרצוג, מינה אותו </a:t>
            </a:r>
            <a:r>
              <a:rPr lang="he-IL" b="1" dirty="0"/>
              <a:t>לדיין בבית-הדין הרבני בפתח-תקוה. </a:t>
            </a:r>
            <a:r>
              <a:rPr lang="he-IL" b="1" dirty="0" smtClean="0"/>
              <a:t>לאחר שנתיים חזר לירושלים.</a:t>
            </a:r>
          </a:p>
          <a:p>
            <a:pPr marL="895350"/>
            <a:r>
              <a:rPr lang="he-IL" b="1" dirty="0">
                <a:solidFill>
                  <a:srgbClr val="FF0000"/>
                </a:solidFill>
              </a:rPr>
              <a:t>תשט"ז - </a:t>
            </a:r>
            <a:r>
              <a:rPr lang="he-IL" b="1" dirty="0" smtClean="0"/>
              <a:t>לאחר </a:t>
            </a:r>
            <a:r>
              <a:rPr lang="he-IL" b="1" dirty="0"/>
              <a:t>לחצים של </a:t>
            </a:r>
            <a:r>
              <a:rPr lang="he-IL" b="1" dirty="0" smtClean="0"/>
              <a:t>הראשון לציון, </a:t>
            </a:r>
            <a:r>
              <a:rPr lang="he-IL" b="1" dirty="0"/>
              <a:t>הרב יצחק נסים, שב </a:t>
            </a:r>
            <a:r>
              <a:rPr lang="he-IL" b="1" dirty="0" smtClean="0"/>
              <a:t>לבית הדין בפתח </a:t>
            </a:r>
            <a:r>
              <a:rPr lang="he-IL" b="1" dirty="0"/>
              <a:t>תקוה, עבר לגור שם</a:t>
            </a:r>
            <a:r>
              <a:rPr lang="he-IL" b="1" dirty="0" smtClean="0"/>
              <a:t>.</a:t>
            </a:r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תשי"ח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חזר לירושלים. נתמנה לדיין </a:t>
            </a:r>
            <a:r>
              <a:rPr lang="he-IL" b="1" dirty="0"/>
              <a:t>בבית-הדין האזורי בירושלים ולר"מ בבית המדרש הגבוה לרבנות ולדיינות שליד ישיבת </a:t>
            </a:r>
            <a:r>
              <a:rPr lang="he-IL" b="1" dirty="0" smtClean="0"/>
              <a:t>'פורת יוסף'.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תשכ"ה - </a:t>
            </a:r>
            <a:r>
              <a:rPr lang="he-IL" b="1" dirty="0"/>
              <a:t>נתמנה לדיין בבית הדין הרבני הגדול.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תשכ"ט - </a:t>
            </a:r>
            <a:r>
              <a:rPr lang="he-IL" b="1" dirty="0"/>
              <a:t>נבחר לרב הראשי של </a:t>
            </a:r>
            <a:r>
              <a:rPr lang="he-IL" b="1" dirty="0" smtClean="0"/>
              <a:t>תל אביב-יפו</a:t>
            </a:r>
            <a:r>
              <a:rPr lang="he-IL" b="1" dirty="0"/>
              <a:t>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תשל"ג - </a:t>
            </a:r>
            <a:r>
              <a:rPr lang="he-IL" b="1" dirty="0">
                <a:solidFill>
                  <a:srgbClr val="FF0000"/>
                </a:solidFill>
              </a:rPr>
              <a:t>נבחר לראשון לציון הרב הראשי לישראל, </a:t>
            </a:r>
            <a:r>
              <a:rPr lang="he-IL" b="1" dirty="0" smtClean="0">
                <a:solidFill>
                  <a:srgbClr val="FF0000"/>
                </a:solidFill>
              </a:rPr>
              <a:t>כיהן </a:t>
            </a:r>
            <a:r>
              <a:rPr lang="he-IL" b="1" dirty="0">
                <a:solidFill>
                  <a:srgbClr val="FF0000"/>
                </a:solidFill>
              </a:rPr>
              <a:t>בתפקיד זה עד תשמ"ג. </a:t>
            </a:r>
            <a:r>
              <a:rPr lang="he-IL" b="1" dirty="0" smtClean="0"/>
              <a:t>המשיך כדיין בבי"ד הגדול.</a:t>
            </a:r>
          </a:p>
          <a:p>
            <a:pPr indent="895350"/>
            <a:r>
              <a:rPr lang="he-IL" b="1" dirty="0" smtClean="0">
                <a:solidFill>
                  <a:srgbClr val="FF0000"/>
                </a:solidFill>
              </a:rPr>
              <a:t>תשל"ג - </a:t>
            </a:r>
            <a:r>
              <a:rPr lang="he-IL" b="1" dirty="0" smtClean="0"/>
              <a:t>קבע </a:t>
            </a:r>
            <a:r>
              <a:rPr lang="he-IL" b="1" dirty="0"/>
              <a:t>כי </a:t>
            </a:r>
            <a:r>
              <a:rPr lang="he-IL" b="1" dirty="0" smtClean="0"/>
              <a:t>'ביתא ישראל' </a:t>
            </a:r>
            <a:r>
              <a:rPr lang="he-IL" b="1" dirty="0"/>
              <a:t>הם יהודים לכל דבר, פסיקה </a:t>
            </a:r>
            <a:r>
              <a:rPr lang="he-IL" b="1" dirty="0" smtClean="0"/>
              <a:t>זו הובילה </a:t>
            </a:r>
            <a:r>
              <a:rPr lang="he-IL" b="1" dirty="0"/>
              <a:t>להחלת חוק השבות על יהודי </a:t>
            </a:r>
            <a:r>
              <a:rPr lang="he-IL" b="1" dirty="0" smtClean="0"/>
              <a:t>אתיופיה.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תשל"ד - </a:t>
            </a:r>
            <a:r>
              <a:rPr lang="he-IL" b="1" dirty="0" smtClean="0"/>
              <a:t>התיר </a:t>
            </a:r>
            <a:r>
              <a:rPr lang="he-IL" b="1" dirty="0"/>
              <a:t>את כל עגונות נעדרי צה"ל במלחמת יום הכיפורים, </a:t>
            </a:r>
            <a:r>
              <a:rPr lang="he-IL" b="1" dirty="0" smtClean="0"/>
              <a:t>לאחר שהקים בית </a:t>
            </a:r>
            <a:r>
              <a:rPr lang="he-IL" b="1" dirty="0"/>
              <a:t>דין </a:t>
            </a:r>
            <a:r>
              <a:rPr lang="he-IL" b="1" dirty="0" smtClean="0"/>
              <a:t>מיוחד בראשותו. </a:t>
            </a:r>
          </a:p>
          <a:p>
            <a:pPr marL="895350"/>
            <a:r>
              <a:rPr lang="he-IL" b="1" dirty="0" err="1" smtClean="0">
                <a:solidFill>
                  <a:srgbClr val="FF0000"/>
                </a:solidFill>
              </a:rPr>
              <a:t>תשד"ם</a:t>
            </a:r>
            <a:r>
              <a:rPr lang="he-IL" b="1" dirty="0" smtClean="0">
                <a:solidFill>
                  <a:srgbClr val="FF0000"/>
                </a:solidFill>
              </a:rPr>
              <a:t>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הקים </a:t>
            </a:r>
            <a:r>
              <a:rPr lang="he-IL" b="1" dirty="0"/>
              <a:t>את </a:t>
            </a:r>
            <a:r>
              <a:rPr lang="he-IL" b="1" dirty="0" smtClean="0"/>
              <a:t>'מועצת חכמי התורה' והנהיג את תנועת ש"ס. </a:t>
            </a:r>
            <a:r>
              <a:rPr lang="he-IL" b="1" dirty="0"/>
              <a:t>	</a:t>
            </a:r>
            <a:endParaRPr lang="he-IL" b="1" dirty="0" smtClean="0"/>
          </a:p>
          <a:p>
            <a:pPr marL="895350"/>
            <a:r>
              <a:rPr lang="he-IL" b="1" dirty="0" smtClean="0">
                <a:solidFill>
                  <a:srgbClr val="0000FF"/>
                </a:solidFill>
              </a:rPr>
              <a:t>ג' בחשון תשע"ד - </a:t>
            </a:r>
            <a:r>
              <a:rPr lang="he-IL" b="1" dirty="0" smtClean="0"/>
              <a:t>נפטר, נקבר </a:t>
            </a:r>
            <a:r>
              <a:rPr lang="he-IL" b="1" dirty="0" err="1" smtClean="0"/>
              <a:t>בסנהדריה</a:t>
            </a:r>
            <a:r>
              <a:rPr lang="he-IL" b="1" dirty="0" smtClean="0"/>
              <a:t>.</a:t>
            </a:r>
            <a:endParaRPr lang="he-IL" b="1" dirty="0"/>
          </a:p>
          <a:p>
            <a:r>
              <a:rPr lang="he-IL" b="1" dirty="0"/>
              <a:t>	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u="sng" dirty="0">
                <a:solidFill>
                  <a:srgbClr val="FF0000"/>
                </a:solidFill>
              </a:rPr>
              <a:t>מספריו: </a:t>
            </a:r>
            <a:r>
              <a:rPr lang="he-IL" b="1" dirty="0" smtClean="0"/>
              <a:t>הליכות </a:t>
            </a:r>
            <a:r>
              <a:rPr lang="he-IL" b="1" dirty="0"/>
              <a:t>עולם, חזון עובדיה, </a:t>
            </a:r>
            <a:r>
              <a:rPr lang="he-IL" b="1" dirty="0" smtClean="0"/>
              <a:t>טהרת </a:t>
            </a:r>
            <a:r>
              <a:rPr lang="he-IL" b="1" dirty="0"/>
              <a:t>הבית, ילקוט סיני, </a:t>
            </a:r>
            <a:r>
              <a:rPr lang="he-IL" b="1" dirty="0" err="1"/>
              <a:t>לוית</a:t>
            </a:r>
            <a:r>
              <a:rPr lang="he-IL" b="1" dirty="0"/>
              <a:t> חן, מאור </a:t>
            </a:r>
            <a:r>
              <a:rPr lang="he-IL" b="1" dirty="0" smtClean="0"/>
              <a:t>ישראל על </a:t>
            </a:r>
            <a:r>
              <a:rPr lang="he-IL" b="1" dirty="0" err="1" smtClean="0"/>
              <a:t>הש"ס</a:t>
            </a:r>
            <a:r>
              <a:rPr lang="he-IL" b="1" dirty="0" smtClean="0"/>
              <a:t>, מאור ישראל על הרמב"ם, מאור ישראל: דרושים, ענף </a:t>
            </a:r>
            <a:r>
              <a:rPr lang="he-IL" b="1" dirty="0"/>
              <a:t>עץ אבות, שו"ת חזון עובדיה, </a:t>
            </a:r>
            <a:r>
              <a:rPr lang="he-IL" b="1" dirty="0" smtClean="0"/>
              <a:t>שו"ת </a:t>
            </a:r>
            <a:r>
              <a:rPr lang="he-IL" b="1" dirty="0"/>
              <a:t>יביע אומר, שו"ת </a:t>
            </a:r>
            <a:r>
              <a:rPr lang="he-IL" b="1" dirty="0" err="1"/>
              <a:t>יחוה</a:t>
            </a:r>
            <a:r>
              <a:rPr lang="he-IL" b="1" dirty="0"/>
              <a:t> דעת, </a:t>
            </a:r>
            <a:r>
              <a:rPr lang="he-IL" b="1" dirty="0" smtClean="0"/>
              <a:t>ועוד.</a:t>
            </a:r>
            <a:r>
              <a:rPr lang="he-IL" b="1" dirty="0"/>
              <a:t>	</a:t>
            </a:r>
            <a:endParaRPr lang="he-IL" b="1" dirty="0" smtClean="0"/>
          </a:p>
        </p:txBody>
      </p:sp>
    </p:spTree>
    <p:extLst>
      <p:ext uri="{BB962C8B-B14F-4D97-AF65-F5344CB8AC3E}">
        <p14:creationId xmlns:p14="http://schemas.microsoft.com/office/powerpoint/2010/main" val="302916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××¨× ××¨××©× ×××©×¨×× ××¨××©×× ××¦××× ××¨× ×¢××××× ×××¡×£ ××¦×´×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165" y="201497"/>
            <a:ext cx="8125669" cy="609425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19026" y="6383044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28903" t="58943" r="9282" b="9585"/>
          <a:stretch/>
        </p:blipFill>
        <p:spPr>
          <a:xfrm>
            <a:off x="97061" y="5254744"/>
            <a:ext cx="2504034" cy="104100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2971" y="201497"/>
            <a:ext cx="1621677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6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693247" y="174706"/>
            <a:ext cx="10878532" cy="64633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	</a:t>
            </a:r>
            <a:r>
              <a:rPr lang="he-IL" b="1" u="sng" dirty="0" smtClean="0">
                <a:solidFill>
                  <a:srgbClr val="FF0000"/>
                </a:solidFill>
              </a:rPr>
              <a:t>הרב </a:t>
            </a:r>
            <a:r>
              <a:rPr lang="he-IL" b="1" u="sng" dirty="0">
                <a:solidFill>
                  <a:srgbClr val="FF0000"/>
                </a:solidFill>
              </a:rPr>
              <a:t>אברהם </a:t>
            </a:r>
            <a:r>
              <a:rPr lang="he-IL" b="1" u="sng" dirty="0" smtClean="0">
                <a:solidFill>
                  <a:srgbClr val="FF0000"/>
                </a:solidFill>
              </a:rPr>
              <a:t>שפירא זצ"ל </a:t>
            </a:r>
            <a:r>
              <a:rPr lang="he-IL" b="1" dirty="0"/>
              <a:t>	</a:t>
            </a:r>
            <a:endParaRPr lang="he-IL" b="1" dirty="0" smtClean="0"/>
          </a:p>
          <a:p>
            <a:pPr marL="895350"/>
            <a:r>
              <a:rPr lang="he-IL" b="1" dirty="0" smtClean="0">
                <a:solidFill>
                  <a:srgbClr val="0000FF"/>
                </a:solidFill>
              </a:rPr>
              <a:t>י"ד באייר תרע"א - </a:t>
            </a:r>
            <a:r>
              <a:rPr lang="he-IL" b="1" dirty="0" smtClean="0"/>
              <a:t>נולד בירושלים</a:t>
            </a:r>
            <a:r>
              <a:rPr lang="he-IL" b="1" dirty="0"/>
              <a:t>, </a:t>
            </a:r>
            <a:r>
              <a:rPr lang="he-IL" b="1" dirty="0" smtClean="0"/>
              <a:t>דור </a:t>
            </a:r>
            <a:r>
              <a:rPr lang="he-IL" b="1" dirty="0"/>
              <a:t>שישי בעיר. </a:t>
            </a:r>
          </a:p>
          <a:p>
            <a:r>
              <a:rPr lang="he-IL" b="1" dirty="0"/>
              <a:t>	למד בתלמוד תורה </a:t>
            </a:r>
            <a:r>
              <a:rPr lang="he-IL" b="1" dirty="0" smtClean="0"/>
              <a:t>'עץ חיים' </a:t>
            </a:r>
            <a:r>
              <a:rPr lang="he-IL" b="1" dirty="0"/>
              <a:t>שליד בית הכנסת </a:t>
            </a:r>
            <a:r>
              <a:rPr lang="he-IL" b="1" dirty="0" smtClean="0"/>
              <a:t>'החורבה</a:t>
            </a:r>
            <a:r>
              <a:rPr lang="he-IL" b="1" dirty="0"/>
              <a:t>'</a:t>
            </a:r>
            <a:r>
              <a:rPr lang="he-IL" b="1" dirty="0" smtClean="0"/>
              <a:t> </a:t>
            </a:r>
            <a:r>
              <a:rPr lang="he-IL" b="1" dirty="0"/>
              <a:t>בעיר העתיקה. למד בישיבת </a:t>
            </a:r>
            <a:r>
              <a:rPr lang="he-IL" b="1" dirty="0" smtClean="0"/>
              <a:t>'תפארת צבי'.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תרצ"א - </a:t>
            </a:r>
            <a:r>
              <a:rPr lang="he-IL" b="1" dirty="0"/>
              <a:t>החל ללמוד בישיבת </a:t>
            </a:r>
            <a:r>
              <a:rPr lang="he-IL" b="1" dirty="0" smtClean="0"/>
              <a:t>'חברון</a:t>
            </a:r>
            <a:r>
              <a:rPr lang="he-IL" b="1" dirty="0"/>
              <a:t>'</a:t>
            </a:r>
            <a:r>
              <a:rPr lang="he-IL" b="1" dirty="0" smtClean="0"/>
              <a:t>. </a:t>
            </a:r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תש"ה - </a:t>
            </a:r>
            <a:r>
              <a:rPr lang="he-IL" b="1" dirty="0"/>
              <a:t>על פי בקשת הרב צבי יהודה הכהן קוק החל ללמד בישיבת </a:t>
            </a:r>
            <a:r>
              <a:rPr lang="he-IL" b="1" dirty="0" smtClean="0"/>
              <a:t>'מרכז הרב', </a:t>
            </a:r>
            <a:r>
              <a:rPr lang="he-IL" b="1" dirty="0"/>
              <a:t>בה לימד במשך 63 שנים עד פטירתו. 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תשי"ב - </a:t>
            </a:r>
            <a:r>
              <a:rPr lang="he-IL" b="1" dirty="0"/>
              <a:t>לאחר פטירת ראש </a:t>
            </a:r>
            <a:r>
              <a:rPr lang="he-IL" b="1" dirty="0" smtClean="0"/>
              <a:t>ישיבת 'מרכז הרב', </a:t>
            </a:r>
            <a:r>
              <a:rPr lang="he-IL" b="1" dirty="0"/>
              <a:t>הרב </a:t>
            </a:r>
            <a:r>
              <a:rPr lang="he-IL" b="1" dirty="0" err="1"/>
              <a:t>י"מ</a:t>
            </a:r>
            <a:r>
              <a:rPr lang="he-IL" b="1" dirty="0"/>
              <a:t> חרל"פ, נתמנה לר"מ המרכזי בישיבה, נתן שיעור כללי מדי שבוע.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תשי"ג - </a:t>
            </a:r>
            <a:r>
              <a:rPr lang="he-IL" b="1" dirty="0"/>
              <a:t>הרב הראשי, הרב י"א הרצוג, העניק לו כושר מיוחד לדיינות כ"גדול בתורה וכגאון מוכר בישראל".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תשט"ז - </a:t>
            </a:r>
            <a:r>
              <a:rPr lang="he-IL" b="1" dirty="0"/>
              <a:t>נתמנה כדיין בבית-הדין הרבני </a:t>
            </a:r>
            <a:r>
              <a:rPr lang="he-IL" b="1" dirty="0" smtClean="0"/>
              <a:t>בירושלים.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תשל"א - </a:t>
            </a:r>
            <a:r>
              <a:rPr lang="he-IL" b="1" dirty="0"/>
              <a:t>נתמנה לאב בית הדין הרבני בירושלים.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תשל"ד - </a:t>
            </a:r>
            <a:r>
              <a:rPr lang="he-IL" b="1" dirty="0"/>
              <a:t>נתמנה כדיין בבית-הדין הרבני הגדול.</a:t>
            </a:r>
          </a:p>
          <a:p>
            <a:r>
              <a:rPr lang="he-IL" b="1" dirty="0"/>
              <a:t>	</a:t>
            </a:r>
            <a:r>
              <a:rPr lang="he-IL" b="1" dirty="0" err="1">
                <a:solidFill>
                  <a:srgbClr val="FF0000"/>
                </a:solidFill>
              </a:rPr>
              <a:t>תש"ם</a:t>
            </a:r>
            <a:r>
              <a:rPr lang="he-IL" b="1" dirty="0">
                <a:solidFill>
                  <a:srgbClr val="FF0000"/>
                </a:solidFill>
              </a:rPr>
              <a:t> </a:t>
            </a:r>
            <a:r>
              <a:rPr lang="he-IL" b="1" dirty="0" smtClean="0">
                <a:solidFill>
                  <a:srgbClr val="FF0000"/>
                </a:solidFill>
              </a:rPr>
              <a:t>- </a:t>
            </a:r>
            <a:r>
              <a:rPr lang="he-IL" b="1" dirty="0" smtClean="0"/>
              <a:t>שימש </a:t>
            </a:r>
            <a:r>
              <a:rPr lang="he-IL" b="1" dirty="0"/>
              <a:t>כחבר במחלקת החקיקה שבמכון הרי </a:t>
            </a:r>
            <a:r>
              <a:rPr lang="he-IL" b="1" dirty="0" smtClean="0"/>
              <a:t>פישל, וכמבקר </a:t>
            </a:r>
            <a:r>
              <a:rPr lang="he-IL" b="1" dirty="0"/>
              <a:t>ראשי של מפעל 'אוצר </a:t>
            </a:r>
            <a:r>
              <a:rPr lang="he-IL" b="1" dirty="0" smtClean="0"/>
              <a:t>הפוסקים'.</a:t>
            </a:r>
            <a:endParaRPr lang="he-IL" b="1" dirty="0"/>
          </a:p>
          <a:p>
            <a:pPr marL="895350"/>
            <a:r>
              <a:rPr lang="he-IL" b="1" dirty="0" smtClean="0"/>
              <a:t>נבחר </a:t>
            </a:r>
            <a:r>
              <a:rPr lang="he-IL" b="1" dirty="0"/>
              <a:t>למועצת הרבנות </a:t>
            </a:r>
            <a:r>
              <a:rPr lang="he-IL" b="1" dirty="0" smtClean="0"/>
              <a:t>הראשית השביעית.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תשמ"ב - </a:t>
            </a:r>
            <a:r>
              <a:rPr lang="he-IL" b="1" dirty="0"/>
              <a:t>לאחר פטירת הרב צבי יהודה הכהן קוק נתמנה לראש ישיבת </a:t>
            </a:r>
            <a:r>
              <a:rPr lang="he-IL" b="1" dirty="0" smtClean="0"/>
              <a:t>'מרכז הרב' יחד עם הרב ש' ישראלי. 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תשמ"ג - </a:t>
            </a:r>
            <a:r>
              <a:rPr lang="he-IL" b="1" dirty="0">
                <a:solidFill>
                  <a:srgbClr val="FF0000"/>
                </a:solidFill>
              </a:rPr>
              <a:t>נבחר לראשון לציון הרב הראשי לישראל, כיהן בתפקיד זה עד תשנ"ג. </a:t>
            </a:r>
            <a:endParaRPr lang="he-IL" b="1" dirty="0" smtClean="0">
              <a:solidFill>
                <a:srgbClr val="FF0000"/>
              </a:solidFill>
            </a:endParaRPr>
          </a:p>
          <a:p>
            <a:r>
              <a:rPr lang="he-IL" b="1" dirty="0">
                <a:solidFill>
                  <a:srgbClr val="FF0000"/>
                </a:solidFill>
              </a:rPr>
              <a:t> </a:t>
            </a:r>
            <a:r>
              <a:rPr lang="he-IL" b="1" dirty="0" smtClean="0">
                <a:solidFill>
                  <a:srgbClr val="FF0000"/>
                </a:solidFill>
              </a:rPr>
              <a:t>             </a:t>
            </a:r>
            <a:r>
              <a:rPr lang="he-IL" b="1" dirty="0" err="1" smtClean="0">
                <a:solidFill>
                  <a:srgbClr val="FF0000"/>
                </a:solidFill>
              </a:rPr>
              <a:t>תשד"ם</a:t>
            </a:r>
            <a:r>
              <a:rPr lang="he-IL" b="1" dirty="0" smtClean="0">
                <a:solidFill>
                  <a:srgbClr val="FF0000"/>
                </a:solidFill>
              </a:rPr>
              <a:t> - </a:t>
            </a:r>
            <a:r>
              <a:rPr lang="he-IL" b="1" dirty="0" smtClean="0"/>
              <a:t>בפעם </a:t>
            </a:r>
            <a:r>
              <a:rPr lang="he-IL" b="1" dirty="0"/>
              <a:t>הראשונה יצאו שני הרבנים הראשים יחדיו לביקור בארה"ב.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תשנ"ג - </a:t>
            </a:r>
            <a:r>
              <a:rPr lang="he-IL" b="1" dirty="0" smtClean="0"/>
              <a:t>עמד בראש 'איחוד </a:t>
            </a:r>
            <a:r>
              <a:rPr lang="he-IL" b="1" dirty="0"/>
              <a:t>הרבנים למען עם ישראל וארץ ישראל', </a:t>
            </a:r>
            <a:r>
              <a:rPr lang="he-IL" b="1" dirty="0" smtClean="0"/>
              <a:t>נאבק נגד החזרת שטחים.</a:t>
            </a:r>
          </a:p>
          <a:p>
            <a:pPr marL="895350"/>
            <a:r>
              <a:rPr lang="he-IL" b="1" dirty="0" smtClean="0">
                <a:solidFill>
                  <a:srgbClr val="FF0000"/>
                </a:solidFill>
              </a:rPr>
              <a:t>תשס"ה - </a:t>
            </a:r>
            <a:r>
              <a:rPr lang="he-IL" b="1" dirty="0" smtClean="0"/>
              <a:t>עמד בראש המאבק נגד ההתנתקות מגוש קטיף.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ט"ו </a:t>
            </a:r>
            <a:r>
              <a:rPr lang="he-IL" b="1" dirty="0" smtClean="0">
                <a:solidFill>
                  <a:srgbClr val="0000FF"/>
                </a:solidFill>
              </a:rPr>
              <a:t>בתשרי תשס"ח - </a:t>
            </a:r>
            <a:r>
              <a:rPr lang="he-IL" b="1" dirty="0" smtClean="0"/>
              <a:t>נפטר, נקבר בהר הזיתים.</a:t>
            </a:r>
            <a:endParaRPr lang="he-IL" b="1" dirty="0"/>
          </a:p>
          <a:p>
            <a:r>
              <a:rPr lang="he-IL" b="1" dirty="0"/>
              <a:t>	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u="sng" dirty="0">
                <a:solidFill>
                  <a:srgbClr val="FF0000"/>
                </a:solidFill>
              </a:rPr>
              <a:t>מספרי</a:t>
            </a:r>
            <a:r>
              <a:rPr lang="he-IL" b="1" dirty="0">
                <a:solidFill>
                  <a:srgbClr val="FF0000"/>
                </a:solidFill>
              </a:rPr>
              <a:t>ו: </a:t>
            </a:r>
            <a:r>
              <a:rPr lang="he-IL" b="1" dirty="0"/>
              <a:t>אהבתי תורתך, הגדה של פסח היושבת בגנים, </a:t>
            </a:r>
            <a:r>
              <a:rPr lang="he-IL" b="1" dirty="0" smtClean="0"/>
              <a:t>זכר </a:t>
            </a:r>
            <a:r>
              <a:rPr lang="he-IL" b="1" dirty="0"/>
              <a:t>יצחק (ההדיר</a:t>
            </a:r>
            <a:r>
              <a:rPr lang="he-IL" b="1" dirty="0" smtClean="0"/>
              <a:t>), </a:t>
            </a:r>
            <a:r>
              <a:rPr lang="he-IL" b="1" dirty="0"/>
              <a:t>יומא </a:t>
            </a:r>
            <a:r>
              <a:rPr lang="he-IL" b="1" dirty="0" err="1"/>
              <a:t>דריגלא</a:t>
            </a:r>
            <a:r>
              <a:rPr lang="he-IL" b="1" dirty="0"/>
              <a:t>, </a:t>
            </a:r>
            <a:r>
              <a:rPr lang="he-IL" b="1" dirty="0" smtClean="0"/>
              <a:t>מורשה </a:t>
            </a:r>
            <a:r>
              <a:rPr lang="he-IL" b="1" dirty="0"/>
              <a:t>- קובץ שיחות ומאמרים, מורשה - שיחות למועדים, מנחת אברהם, </a:t>
            </a:r>
            <a:r>
              <a:rPr lang="he-IL" b="1" dirty="0" smtClean="0"/>
              <a:t>שיעורי </a:t>
            </a:r>
            <a:r>
              <a:rPr lang="he-IL" b="1" dirty="0"/>
              <a:t>מרן </a:t>
            </a:r>
            <a:r>
              <a:rPr lang="he-IL" b="1" dirty="0" err="1"/>
              <a:t>הגר"א</a:t>
            </a:r>
            <a:r>
              <a:rPr lang="he-IL" b="1" dirty="0"/>
              <a:t> </a:t>
            </a:r>
            <a:r>
              <a:rPr lang="he-IL" b="1" dirty="0" smtClean="0"/>
              <a:t>שפירא, ועוד</a:t>
            </a:r>
            <a:r>
              <a:rPr lang="he-IL" b="1" dirty="0"/>
              <a:t>. 	</a:t>
            </a:r>
          </a:p>
        </p:txBody>
      </p:sp>
      <p:pic>
        <p:nvPicPr>
          <p:cNvPr id="2049" name="תמונה 6" descr="https://lib.toldot.cet.ac.il/images/bullet_arrow_chapt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6863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51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528" r="1368"/>
          <a:stretch/>
        </p:blipFill>
        <p:spPr>
          <a:xfrm>
            <a:off x="1678257" y="110596"/>
            <a:ext cx="8859915" cy="627112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19027" y="6381725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70" y="5223451"/>
            <a:ext cx="1798203" cy="115827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5" name="תמונה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5" t="4527" r="24400" b="31773"/>
          <a:stretch>
            <a:fillRect/>
          </a:stretch>
        </p:blipFill>
        <p:spPr bwMode="auto">
          <a:xfrm flipH="1">
            <a:off x="10683174" y="110596"/>
            <a:ext cx="1305356" cy="178079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840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481143" y="117693"/>
            <a:ext cx="11302739" cy="64633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u="sng" dirty="0" smtClean="0">
                <a:solidFill>
                  <a:srgbClr val="FF0000"/>
                </a:solidFill>
              </a:rPr>
              <a:t>הראשון לציון הרב </a:t>
            </a:r>
            <a:r>
              <a:rPr lang="he-IL" b="1" u="sng" dirty="0">
                <a:solidFill>
                  <a:srgbClr val="FF0000"/>
                </a:solidFill>
              </a:rPr>
              <a:t>מרדכי </a:t>
            </a:r>
            <a:r>
              <a:rPr lang="he-IL" b="1" u="sng" dirty="0" smtClean="0">
                <a:solidFill>
                  <a:srgbClr val="FF0000"/>
                </a:solidFill>
              </a:rPr>
              <a:t>אליהו זצ"ל</a:t>
            </a:r>
          </a:p>
          <a:p>
            <a:r>
              <a:rPr lang="he-IL" b="1" dirty="0" smtClean="0"/>
              <a:t>	</a:t>
            </a:r>
            <a:r>
              <a:rPr lang="he-IL" b="1" dirty="0" smtClean="0">
                <a:solidFill>
                  <a:srgbClr val="0000FF"/>
                </a:solidFill>
              </a:rPr>
              <a:t>כ"א באדר א' תרפ"ט - </a:t>
            </a:r>
            <a:r>
              <a:rPr lang="he-IL" b="1" dirty="0" smtClean="0"/>
              <a:t>נולד בעיר העתיקה בירושלים, בנו של הרב חכם סלמן אליהו, מגדולי המקובלים בירושלים. </a:t>
            </a:r>
          </a:p>
          <a:p>
            <a:r>
              <a:rPr lang="he-IL" b="1" dirty="0"/>
              <a:t>	למד בישיבת </a:t>
            </a:r>
            <a:r>
              <a:rPr lang="he-IL" b="1" dirty="0" smtClean="0"/>
              <a:t>'פורת יוסף', היה </a:t>
            </a:r>
            <a:r>
              <a:rPr lang="he-IL" b="1" dirty="0"/>
              <a:t>מהבולטים בין תלמידי הישיבה</a:t>
            </a:r>
            <a:r>
              <a:rPr lang="he-IL" b="1" dirty="0" smtClean="0"/>
              <a:t>.</a:t>
            </a:r>
          </a:p>
          <a:p>
            <a:pPr indent="895350"/>
            <a:r>
              <a:rPr lang="he-IL" b="1" dirty="0"/>
              <a:t>במשך מספר </a:t>
            </a:r>
            <a:r>
              <a:rPr lang="he-IL" b="1" dirty="0" smtClean="0"/>
              <a:t>שנים לימד </a:t>
            </a:r>
            <a:r>
              <a:rPr lang="he-IL" b="1" dirty="0"/>
              <a:t>בתלמוד תורה </a:t>
            </a:r>
            <a:r>
              <a:rPr lang="he-IL" b="1" dirty="0" smtClean="0"/>
              <a:t>'מגן דוד', כשעתיים </a:t>
            </a:r>
            <a:r>
              <a:rPr lang="he-IL" b="1" dirty="0"/>
              <a:t>בכל </a:t>
            </a:r>
            <a:r>
              <a:rPr lang="he-IL" b="1" dirty="0" smtClean="0"/>
              <a:t>יום.</a:t>
            </a:r>
            <a:endParaRPr lang="he-IL" b="1" dirty="0"/>
          </a:p>
          <a:p>
            <a:pPr marL="895350"/>
            <a:r>
              <a:rPr lang="he-IL" b="1" dirty="0">
                <a:solidFill>
                  <a:srgbClr val="FF0000"/>
                </a:solidFill>
              </a:rPr>
              <a:t>תש"י - </a:t>
            </a:r>
            <a:r>
              <a:rPr lang="he-IL" b="1" dirty="0"/>
              <a:t>נמנה עם חברי </a:t>
            </a:r>
            <a:r>
              <a:rPr lang="he-IL" b="1" dirty="0" smtClean="0"/>
              <a:t>מחתרת 'ברית הקנאים', שפעלה </a:t>
            </a:r>
            <a:r>
              <a:rPr lang="he-IL" b="1" dirty="0" err="1" smtClean="0"/>
              <a:t>לכוף</a:t>
            </a:r>
            <a:r>
              <a:rPr lang="he-IL" b="1" dirty="0" smtClean="0"/>
              <a:t> את חוקי התורה במדינת </a:t>
            </a:r>
            <a:r>
              <a:rPr lang="he-IL" b="1" dirty="0"/>
              <a:t>ישראל והקמת מדינת </a:t>
            </a:r>
            <a:r>
              <a:rPr lang="he-IL" b="1" dirty="0" smtClean="0"/>
              <a:t>הלכה. נעצר, ונשפט לעשרה חודשי מאסר.</a:t>
            </a:r>
            <a:r>
              <a:rPr lang="he-IL" b="1" dirty="0"/>
              <a:t>	</a:t>
            </a:r>
            <a:endParaRPr lang="he-IL" b="1" dirty="0" smtClean="0"/>
          </a:p>
          <a:p>
            <a:pPr marL="895350"/>
            <a:r>
              <a:rPr lang="he-IL" b="1" dirty="0" err="1" smtClean="0">
                <a:solidFill>
                  <a:srgbClr val="FF0000"/>
                </a:solidFill>
              </a:rPr>
              <a:t>תש"ך</a:t>
            </a:r>
            <a:r>
              <a:rPr lang="he-IL" b="1" dirty="0" smtClean="0">
                <a:solidFill>
                  <a:srgbClr val="FF0000"/>
                </a:solidFill>
              </a:rPr>
              <a:t>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סיים בהצטיינות את לימודיו </a:t>
            </a:r>
            <a:r>
              <a:rPr lang="he-IL" b="1" dirty="0" smtClean="0"/>
              <a:t>ב'בית-המדרש </a:t>
            </a:r>
            <a:r>
              <a:rPr lang="he-IL" b="1" dirty="0"/>
              <a:t>לרבנים </a:t>
            </a:r>
            <a:r>
              <a:rPr lang="he-IL" b="1" dirty="0" smtClean="0"/>
              <a:t>ודיינים' </a:t>
            </a:r>
            <a:r>
              <a:rPr lang="he-IL" b="1" dirty="0"/>
              <a:t>של </a:t>
            </a:r>
            <a:r>
              <a:rPr lang="he-IL" b="1" dirty="0" smtClean="0"/>
              <a:t>הראשון לציון, הרב </a:t>
            </a:r>
            <a:r>
              <a:rPr lang="he-IL" b="1" dirty="0"/>
              <a:t>יצחק </a:t>
            </a:r>
            <a:r>
              <a:rPr lang="he-IL" b="1" dirty="0" smtClean="0"/>
              <a:t>נסים, וקיבל </a:t>
            </a:r>
            <a:r>
              <a:rPr lang="he-IL" b="1" dirty="0"/>
              <a:t>כושר לדיינות </a:t>
            </a:r>
            <a:r>
              <a:rPr lang="he-IL" b="1" dirty="0" smtClean="0"/>
              <a:t>ממועצת הרבנות </a:t>
            </a:r>
            <a:r>
              <a:rPr lang="he-IL" b="1" dirty="0"/>
              <a:t>הראשית</a:t>
            </a:r>
            <a:r>
              <a:rPr lang="he-IL" b="1" dirty="0" smtClean="0"/>
              <a:t>. טיפל בקבורת עצמות </a:t>
            </a:r>
            <a:r>
              <a:rPr lang="he-IL" b="1" dirty="0" err="1" smtClean="0"/>
              <a:t>החיד"א</a:t>
            </a:r>
            <a:r>
              <a:rPr lang="he-IL" b="1" dirty="0" smtClean="0"/>
              <a:t> בהר המנוחות.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תשכ"ד - </a:t>
            </a:r>
            <a:r>
              <a:rPr lang="he-IL" b="1" dirty="0"/>
              <a:t>נתמנה לדיין  בבית הדין הרבני </a:t>
            </a:r>
            <a:r>
              <a:rPr lang="he-IL" b="1" dirty="0" smtClean="0"/>
              <a:t>בבאר-שבע, היה </a:t>
            </a:r>
            <a:r>
              <a:rPr lang="he-IL" b="1" dirty="0"/>
              <a:t>הדיין הצעיר ביותר בארץ.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תשכ"ח - </a:t>
            </a:r>
            <a:r>
              <a:rPr lang="he-IL" b="1" dirty="0"/>
              <a:t>נתמנה לדיין בבית הדין האזורי בירושלים.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תש"ל - </a:t>
            </a:r>
            <a:r>
              <a:rPr lang="he-IL" b="1" dirty="0"/>
              <a:t>נתמנה לדיין בבית הדין הרבני הגדול. </a:t>
            </a:r>
          </a:p>
          <a:p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תשמ"ג - </a:t>
            </a:r>
            <a:r>
              <a:rPr lang="he-IL" b="1" dirty="0">
                <a:solidFill>
                  <a:srgbClr val="FF0000"/>
                </a:solidFill>
              </a:rPr>
              <a:t>נבחר לראשון לציון הרב הראשי לישראל, </a:t>
            </a:r>
            <a:r>
              <a:rPr lang="he-IL" b="1" dirty="0" smtClean="0">
                <a:solidFill>
                  <a:srgbClr val="FF0000"/>
                </a:solidFill>
              </a:rPr>
              <a:t>כיהן בתפקיד </a:t>
            </a:r>
            <a:r>
              <a:rPr lang="he-IL" b="1" dirty="0">
                <a:solidFill>
                  <a:srgbClr val="FF0000"/>
                </a:solidFill>
              </a:rPr>
              <a:t>זה </a:t>
            </a:r>
            <a:r>
              <a:rPr lang="he-IL" b="1" dirty="0" smtClean="0">
                <a:solidFill>
                  <a:srgbClr val="FF0000"/>
                </a:solidFill>
              </a:rPr>
              <a:t>עד </a:t>
            </a:r>
            <a:r>
              <a:rPr lang="he-IL" b="1" dirty="0">
                <a:solidFill>
                  <a:srgbClr val="FF0000"/>
                </a:solidFill>
              </a:rPr>
              <a:t>תשנ"ג.  </a:t>
            </a:r>
          </a:p>
          <a:p>
            <a:r>
              <a:rPr lang="he-IL" b="1" dirty="0"/>
              <a:t>	נשא הרצאות רבות גם בפני בני מושבים, קיבוצים ובתי-ספר לא דתיים, על מנת לקרב רחוקים לתורה ולמצוות. </a:t>
            </a:r>
          </a:p>
          <a:p>
            <a:r>
              <a:rPr lang="he-IL" b="1" dirty="0"/>
              <a:t>	ביקר בקהילות יהודיות בתפוצות, הדריך את ראשיהן במלחמה בהתבוללות וקרא ליהודי הגולה לעלות לישראל. </a:t>
            </a:r>
            <a:endParaRPr lang="he-IL" b="1" dirty="0" smtClean="0"/>
          </a:p>
          <a:p>
            <a:pPr indent="895350"/>
            <a:r>
              <a:rPr lang="he-IL" b="1" dirty="0"/>
              <a:t>שימש </a:t>
            </a:r>
            <a:r>
              <a:rPr lang="he-IL" b="1" dirty="0" smtClean="0"/>
              <a:t>כנשיא 'קרן מורשת', </a:t>
            </a:r>
            <a:r>
              <a:rPr lang="he-IL" b="1" dirty="0"/>
              <a:t>רשת הגרעינים התורניים הגדולה ביותר </a:t>
            </a:r>
            <a:r>
              <a:rPr lang="he-IL" b="1" dirty="0" smtClean="0"/>
              <a:t>במדינה.</a:t>
            </a:r>
          </a:p>
          <a:p>
            <a:pPr indent="895350"/>
            <a:r>
              <a:rPr lang="he-IL" b="1" dirty="0"/>
              <a:t>היה </a:t>
            </a:r>
            <a:r>
              <a:rPr lang="he-IL" b="1" dirty="0" smtClean="0"/>
              <a:t>נשיא כולל 'דרכי הוראה' </a:t>
            </a:r>
            <a:r>
              <a:rPr lang="he-IL" b="1" dirty="0"/>
              <a:t>בירושלים, שבראשות </a:t>
            </a:r>
            <a:r>
              <a:rPr lang="he-IL" b="1" dirty="0" smtClean="0"/>
              <a:t>בנו, </a:t>
            </a:r>
            <a:r>
              <a:rPr lang="he-IL" b="1" dirty="0"/>
              <a:t>הרב יוסף אליהו</a:t>
            </a:r>
            <a:r>
              <a:rPr lang="he-IL" b="1" dirty="0" smtClean="0"/>
              <a:t>.</a:t>
            </a:r>
          </a:p>
          <a:p>
            <a:pPr indent="895350"/>
            <a:r>
              <a:rPr lang="he-IL" b="1" dirty="0" smtClean="0"/>
              <a:t>היה המנהיג </a:t>
            </a:r>
            <a:r>
              <a:rPr lang="he-IL" b="1" dirty="0"/>
              <a:t>הרוחני של חלק גדול </a:t>
            </a:r>
            <a:r>
              <a:rPr lang="he-IL" b="1" dirty="0" smtClean="0"/>
              <a:t>מהציבור </a:t>
            </a:r>
            <a:r>
              <a:rPr lang="he-IL" b="1" dirty="0"/>
              <a:t>הדתי לאומי יחד עם הרב אברהם </a:t>
            </a:r>
            <a:r>
              <a:rPr lang="he-IL" b="1" dirty="0" smtClean="0"/>
              <a:t>שפירא.</a:t>
            </a:r>
          </a:p>
          <a:p>
            <a:pPr indent="895350"/>
            <a:r>
              <a:rPr lang="he-IL" b="1" dirty="0" smtClean="0">
                <a:solidFill>
                  <a:srgbClr val="FF0000"/>
                </a:solidFill>
              </a:rPr>
              <a:t>תשס"ח – </a:t>
            </a:r>
            <a:r>
              <a:rPr lang="he-IL" b="1" dirty="0" smtClean="0"/>
              <a:t>בשביעי של פסח לקה בליבו, עבר טיפולים קשים ומסובכים.</a:t>
            </a:r>
            <a:endParaRPr lang="he-IL" b="1" dirty="0"/>
          </a:p>
          <a:p>
            <a:r>
              <a:rPr lang="he-IL" b="1" dirty="0"/>
              <a:t>	</a:t>
            </a:r>
            <a:r>
              <a:rPr lang="he-IL" b="1" dirty="0" smtClean="0">
                <a:solidFill>
                  <a:srgbClr val="0000FF"/>
                </a:solidFill>
              </a:rPr>
              <a:t>כ"ה בסיון תש"ע - </a:t>
            </a:r>
            <a:r>
              <a:rPr lang="he-IL" b="1" dirty="0" smtClean="0"/>
              <a:t>נפטר, נקבר בהר המנוחות ליד קיברו של </a:t>
            </a:r>
            <a:r>
              <a:rPr lang="he-IL" b="1" dirty="0" err="1" smtClean="0"/>
              <a:t>החיד"א</a:t>
            </a:r>
            <a:r>
              <a:rPr lang="he-IL" b="1" dirty="0" smtClean="0"/>
              <a:t>.</a:t>
            </a:r>
            <a:r>
              <a:rPr lang="he-IL" b="1" dirty="0"/>
              <a:t>	</a:t>
            </a:r>
            <a:endParaRPr lang="he-IL" b="1" dirty="0" smtClean="0"/>
          </a:p>
          <a:p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u="sng" dirty="0">
                <a:solidFill>
                  <a:srgbClr val="FF0000"/>
                </a:solidFill>
              </a:rPr>
              <a:t>מספריו: </a:t>
            </a:r>
            <a:r>
              <a:rPr lang="he-IL" b="1" dirty="0"/>
              <a:t>אביהם של ישראל - הגדה של פסח, דברי מרדכי: על </a:t>
            </a:r>
            <a:r>
              <a:rPr lang="he-IL" b="1" dirty="0" smtClean="0"/>
              <a:t>התורה, </a:t>
            </a:r>
            <a:r>
              <a:rPr lang="he-IL" b="1" dirty="0"/>
              <a:t>דרכי </a:t>
            </a:r>
            <a:r>
              <a:rPr lang="he-IL" b="1" dirty="0" smtClean="0"/>
              <a:t>טהרה, </a:t>
            </a:r>
            <a:r>
              <a:rPr lang="he-IL" b="1" dirty="0"/>
              <a:t>ויאמר מרדכי: דרשות</a:t>
            </a:r>
            <a:r>
              <a:rPr lang="he-IL" b="1" dirty="0" smtClean="0"/>
              <a:t>, מאמר </a:t>
            </a:r>
            <a:r>
              <a:rPr lang="he-IL" b="1" dirty="0"/>
              <a:t>מרדכי: הלכות לימות החול, מאמר מרדכי: למועדים ולימים</a:t>
            </a:r>
            <a:r>
              <a:rPr lang="he-IL" b="1" dirty="0" smtClean="0"/>
              <a:t>, </a:t>
            </a:r>
            <a:r>
              <a:rPr lang="he-IL" b="1" dirty="0"/>
              <a:t>מאמר מרדכי: שבת</a:t>
            </a:r>
            <a:r>
              <a:rPr lang="he-IL" b="1" dirty="0" smtClean="0"/>
              <a:t>, </a:t>
            </a:r>
            <a:r>
              <a:rPr lang="he-IL" b="1" dirty="0"/>
              <a:t>מאמר מרדכי: ושבתה הארץ, ספר הלכה</a:t>
            </a:r>
            <a:r>
              <a:rPr lang="he-IL" b="1" dirty="0" smtClean="0"/>
              <a:t>, קיצור </a:t>
            </a:r>
            <a:r>
              <a:rPr lang="he-IL" b="1" dirty="0"/>
              <a:t>שולחן ערוך: עם פסקי הלכה, שו"ת הרב הראשי, </a:t>
            </a:r>
            <a:r>
              <a:rPr lang="he-IL" b="1" dirty="0" smtClean="0"/>
              <a:t>שו"ת </a:t>
            </a:r>
            <a:r>
              <a:rPr lang="he-IL" b="1" dirty="0"/>
              <a:t>מאמר מרדכי</a:t>
            </a:r>
            <a:r>
              <a:rPr lang="he-IL" b="1" dirty="0" smtClean="0"/>
              <a:t>, ועוד</a:t>
            </a:r>
            <a:r>
              <a:rPr lang="he-IL" b="1" dirty="0"/>
              <a:t>. </a:t>
            </a:r>
            <a:endParaRPr lang="he-IL" b="1" dirty="0" smtClean="0"/>
          </a:p>
        </p:txBody>
      </p:sp>
    </p:spTree>
    <p:extLst>
      <p:ext uri="{BB962C8B-B14F-4D97-AF65-F5344CB8AC3E}">
        <p14:creationId xmlns:p14="http://schemas.microsoft.com/office/powerpoint/2010/main" val="12516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××¨× ××¨××©× ×××©×¨×× ××¨××©×× ××¦××× ××¨× ××¨××× ××××× ××¦×´×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962" y="134442"/>
            <a:ext cx="8370075" cy="627755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64" y="5070574"/>
            <a:ext cx="1488686" cy="134142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819027" y="6381725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5" name="Picture 2" descr="http://www.shabes.net/images/haraveliyah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249" y="134442"/>
            <a:ext cx="1539174" cy="213560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100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12655" y="95359"/>
            <a:ext cx="11566689" cy="67403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</a:t>
            </a:r>
            <a:r>
              <a:rPr lang="he-IL" b="1" dirty="0">
                <a:solidFill>
                  <a:srgbClr val="FF0000"/>
                </a:solidFill>
              </a:rPr>
              <a:t>	</a:t>
            </a:r>
            <a:r>
              <a:rPr lang="he-IL" b="1" u="sng" dirty="0" smtClean="0">
                <a:solidFill>
                  <a:srgbClr val="FF0000"/>
                </a:solidFill>
              </a:rPr>
              <a:t>הרב </a:t>
            </a:r>
            <a:r>
              <a:rPr lang="he-IL" b="1" u="sng" dirty="0">
                <a:solidFill>
                  <a:srgbClr val="FF0000"/>
                </a:solidFill>
              </a:rPr>
              <a:t>ישראל מאיר לאו </a:t>
            </a:r>
            <a:r>
              <a:rPr lang="he-IL" b="1" u="sng" dirty="0" err="1" smtClean="0">
                <a:solidFill>
                  <a:srgbClr val="FF0000"/>
                </a:solidFill>
              </a:rPr>
              <a:t>שליט"א</a:t>
            </a:r>
            <a:r>
              <a:rPr lang="he-IL" b="1" dirty="0"/>
              <a:t>	</a:t>
            </a:r>
            <a:endParaRPr lang="he-IL" b="1" dirty="0" smtClean="0"/>
          </a:p>
          <a:p>
            <a:pPr marL="895350"/>
            <a:r>
              <a:rPr lang="he-IL" b="1" dirty="0" smtClean="0">
                <a:solidFill>
                  <a:srgbClr val="0000FF"/>
                </a:solidFill>
              </a:rPr>
              <a:t>כ"ב בסיון תרצ"ז - </a:t>
            </a:r>
            <a:r>
              <a:rPr lang="he-IL" b="1" dirty="0" smtClean="0"/>
              <a:t>נולד </a:t>
            </a:r>
            <a:r>
              <a:rPr lang="he-IL" b="1" dirty="0" err="1" smtClean="0"/>
              <a:t>בפיוטרקוב</a:t>
            </a:r>
            <a:r>
              <a:rPr lang="he-IL" b="1" dirty="0" smtClean="0"/>
              <a:t> שבפולין. </a:t>
            </a:r>
            <a:r>
              <a:rPr lang="he-IL" b="1" dirty="0"/>
              <a:t>נצר למשפחת רבנים ידועים באירופה. </a:t>
            </a:r>
          </a:p>
          <a:p>
            <a:pPr marL="895350" indent="-895350"/>
            <a:r>
              <a:rPr lang="he-IL" b="1" dirty="0"/>
              <a:t>	את השואה, בה נספו הוריו, עבר בגטו </a:t>
            </a:r>
            <a:r>
              <a:rPr lang="he-IL" b="1" dirty="0" err="1"/>
              <a:t>פיוטרקוב</a:t>
            </a:r>
            <a:r>
              <a:rPr lang="he-IL" b="1" dirty="0"/>
              <a:t>, במחנה עבודה  בעיר </a:t>
            </a:r>
            <a:r>
              <a:rPr lang="he-IL" b="1" dirty="0" err="1"/>
              <a:t>צ'נסטוחובה</a:t>
            </a:r>
            <a:r>
              <a:rPr lang="he-IL" b="1" dirty="0"/>
              <a:t>, ובמחנה הריכוז בוכנוולד. </a:t>
            </a:r>
          </a:p>
          <a:p>
            <a:pPr marL="895350" indent="-895350"/>
            <a:r>
              <a:rPr lang="he-IL" b="1" dirty="0"/>
              <a:t>	הגיע לישראל במסגרת עליית הנוער. </a:t>
            </a:r>
          </a:p>
          <a:p>
            <a:pPr marL="895350" indent="-895350"/>
            <a:r>
              <a:rPr lang="he-IL" b="1" dirty="0"/>
              <a:t>	גר בקריית מוצקין, אצל </a:t>
            </a:r>
            <a:r>
              <a:rPr lang="he-IL" b="1" dirty="0" smtClean="0"/>
              <a:t>אחות </a:t>
            </a:r>
            <a:r>
              <a:rPr lang="he-IL" b="1" dirty="0"/>
              <a:t>אביו, אשת הרב מרדכי </a:t>
            </a:r>
            <a:r>
              <a:rPr lang="he-IL" b="1" dirty="0" err="1"/>
              <a:t>פוגלמן</a:t>
            </a:r>
            <a:r>
              <a:rPr lang="he-IL" b="1" dirty="0"/>
              <a:t>, רבה של קריית מוצקין. </a:t>
            </a:r>
          </a:p>
          <a:p>
            <a:pPr marL="895350" indent="-895350"/>
            <a:r>
              <a:rPr lang="he-IL" b="1" dirty="0"/>
              <a:t>	למד בבית הספר הממלכתי-דתי </a:t>
            </a:r>
            <a:r>
              <a:rPr lang="he-IL" b="1" dirty="0" smtClean="0"/>
              <a:t>'אהרון </a:t>
            </a:r>
            <a:r>
              <a:rPr lang="he-IL" b="1" dirty="0" err="1" smtClean="0"/>
              <a:t>הרוא"ה</a:t>
            </a:r>
            <a:r>
              <a:rPr lang="he-IL" b="1" dirty="0" smtClean="0"/>
              <a:t>', </a:t>
            </a:r>
            <a:r>
              <a:rPr lang="he-IL" b="1" dirty="0"/>
              <a:t>שבקריית שמואל הסמוכה.</a:t>
            </a:r>
          </a:p>
          <a:p>
            <a:pPr marL="895350" indent="-895350"/>
            <a:r>
              <a:rPr lang="he-IL" b="1" dirty="0"/>
              <a:t>	למד בישיבת </a:t>
            </a:r>
            <a:r>
              <a:rPr lang="he-IL" b="1" dirty="0" smtClean="0"/>
              <a:t>'קול תורה' </a:t>
            </a:r>
            <a:r>
              <a:rPr lang="he-IL" b="1" dirty="0"/>
              <a:t>בירושלים, בישיבת </a:t>
            </a:r>
            <a:r>
              <a:rPr lang="he-IL" b="1" dirty="0" smtClean="0"/>
              <a:t>'כנסת חזקיהו' </a:t>
            </a:r>
            <a:r>
              <a:rPr lang="he-IL" b="1" dirty="0" err="1"/>
              <a:t>בזכרון</a:t>
            </a:r>
            <a:r>
              <a:rPr lang="he-IL" b="1" dirty="0"/>
              <a:t>-יעקב ובישיבת </a:t>
            </a:r>
            <a:r>
              <a:rPr lang="he-IL" b="1" dirty="0" err="1"/>
              <a:t>פוניבז</a:t>
            </a:r>
            <a:r>
              <a:rPr lang="he-IL" b="1" dirty="0"/>
              <a:t>' בבני ברק. 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תשט"ז - </a:t>
            </a:r>
            <a:r>
              <a:rPr lang="he-IL" b="1" dirty="0"/>
              <a:t>היה פעיל </a:t>
            </a:r>
            <a:r>
              <a:rPr lang="he-IL" b="1" dirty="0" smtClean="0"/>
              <a:t>ב'חבר </a:t>
            </a:r>
            <a:r>
              <a:rPr lang="he-IL" b="1" dirty="0"/>
              <a:t>הפעילים של המחנה </a:t>
            </a:r>
            <a:r>
              <a:rPr lang="he-IL" b="1" dirty="0" smtClean="0"/>
              <a:t>התורתי' </a:t>
            </a:r>
            <a:r>
              <a:rPr lang="he-IL" b="1" dirty="0"/>
              <a:t>שביקש לחזק את שמירת המצוות בקרב העולים החדשים.</a:t>
            </a:r>
          </a:p>
          <a:p>
            <a:pPr marL="895350" indent="-895350"/>
            <a:r>
              <a:rPr lang="he-IL" b="1" dirty="0"/>
              <a:t>	שימש כמורה לתנ"ך בתיכון </a:t>
            </a:r>
            <a:r>
              <a:rPr lang="he-IL" b="1" dirty="0" smtClean="0"/>
              <a:t>'ברנר</a:t>
            </a:r>
            <a:r>
              <a:rPr lang="he-IL" b="1" dirty="0"/>
              <a:t>'</a:t>
            </a:r>
            <a:r>
              <a:rPr lang="he-IL" b="1" dirty="0" smtClean="0"/>
              <a:t> </a:t>
            </a:r>
            <a:r>
              <a:rPr lang="he-IL" b="1" dirty="0"/>
              <a:t>פתח תקווה ואחר כך בתיכון הדתי </a:t>
            </a:r>
            <a:r>
              <a:rPr lang="he-IL" b="1" dirty="0" smtClean="0"/>
              <a:t>'</a:t>
            </a:r>
            <a:r>
              <a:rPr lang="he-IL" b="1" dirty="0" err="1" smtClean="0"/>
              <a:t>צייטלין</a:t>
            </a:r>
            <a:r>
              <a:rPr lang="he-IL" b="1" dirty="0"/>
              <a:t>'</a:t>
            </a:r>
            <a:r>
              <a:rPr lang="he-IL" b="1" dirty="0" smtClean="0"/>
              <a:t> </a:t>
            </a:r>
            <a:r>
              <a:rPr lang="he-IL" b="1" dirty="0"/>
              <a:t>בתל אביב.</a:t>
            </a:r>
          </a:p>
          <a:p>
            <a:pPr marL="895350" indent="-895350"/>
            <a:r>
              <a:rPr lang="he-IL" b="1" dirty="0"/>
              <a:t>	שימש רב בבתי-הכנסת </a:t>
            </a:r>
            <a:r>
              <a:rPr lang="he-IL" b="1" dirty="0" smtClean="0"/>
              <a:t>'אור תורה' </a:t>
            </a:r>
            <a:r>
              <a:rPr lang="he-IL" b="1" dirty="0"/>
              <a:t>שבדרום תל-אביב.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תשכ"ה - </a:t>
            </a:r>
            <a:r>
              <a:rPr lang="he-IL" b="1" dirty="0"/>
              <a:t>נתמנה לרב בית </a:t>
            </a:r>
            <a:r>
              <a:rPr lang="he-IL" b="1" dirty="0" smtClean="0"/>
              <a:t>הכנסת 'תפארת צבי' </a:t>
            </a:r>
            <a:r>
              <a:rPr lang="he-IL" b="1" dirty="0"/>
              <a:t>בתל-אביב. עסק בחינוך ובהוראה בעיר, והפך למרצה מבוקש בארץ ובעולם. 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תשל"א - </a:t>
            </a:r>
            <a:r>
              <a:rPr lang="he-IL" b="1" dirty="0"/>
              <a:t>נבחר לרב צפון תל-אביב. 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תשל"ט - </a:t>
            </a:r>
            <a:r>
              <a:rPr lang="he-IL" b="1" dirty="0"/>
              <a:t>נבחר לרבה הראשי של </a:t>
            </a:r>
            <a:r>
              <a:rPr lang="he-IL" b="1" dirty="0" smtClean="0"/>
              <a:t>נתניה. הקים בה את </a:t>
            </a:r>
            <a:r>
              <a:rPr lang="he-IL" b="1" dirty="0"/>
              <a:t>ישיבת </a:t>
            </a:r>
            <a:r>
              <a:rPr lang="he-IL" b="1" dirty="0" smtClean="0"/>
              <a:t>'אהל משה' </a:t>
            </a:r>
            <a:r>
              <a:rPr lang="he-IL" b="1" dirty="0"/>
              <a:t>ע"ש אביו. פתח שלוחה של </a:t>
            </a:r>
            <a:r>
              <a:rPr lang="he-IL" b="1" dirty="0" smtClean="0"/>
              <a:t>'מכון ירושלים', </a:t>
            </a:r>
            <a:r>
              <a:rPr lang="he-IL" b="1" dirty="0"/>
              <a:t>ופרס רשת מועדונים תורניים לנוער ולגמלאים. 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 smtClean="0">
                <a:solidFill>
                  <a:srgbClr val="FF0000"/>
                </a:solidFill>
              </a:rPr>
              <a:t>תשמ"ו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נבחר למועצת הרבנות הראשית </a:t>
            </a:r>
            <a:r>
              <a:rPr lang="he-IL" b="1" dirty="0" smtClean="0"/>
              <a:t>השמינית.</a:t>
            </a:r>
            <a:endParaRPr lang="he-IL" b="1" dirty="0"/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תשמ"ח - </a:t>
            </a:r>
            <a:r>
              <a:rPr lang="he-IL" b="1" dirty="0"/>
              <a:t>נבחר לרבה הראשי של </a:t>
            </a:r>
            <a:r>
              <a:rPr lang="he-IL" b="1" dirty="0" smtClean="0"/>
              <a:t>תל אביב-יפו</a:t>
            </a:r>
            <a:r>
              <a:rPr lang="he-IL" b="1" dirty="0"/>
              <a:t>. 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0000FF"/>
                </a:solidFill>
              </a:rPr>
              <a:t>תשנ"ג - </a:t>
            </a:r>
            <a:r>
              <a:rPr lang="he-IL" b="1" dirty="0">
                <a:solidFill>
                  <a:srgbClr val="FF0000"/>
                </a:solidFill>
              </a:rPr>
              <a:t>נבחר לרב הראשי לישראל, </a:t>
            </a:r>
            <a:r>
              <a:rPr lang="he-IL" b="1" dirty="0" smtClean="0">
                <a:solidFill>
                  <a:srgbClr val="FF0000"/>
                </a:solidFill>
              </a:rPr>
              <a:t>כיהן בתפקיד </a:t>
            </a:r>
            <a:r>
              <a:rPr lang="he-IL" b="1" dirty="0">
                <a:solidFill>
                  <a:srgbClr val="FF0000"/>
                </a:solidFill>
              </a:rPr>
              <a:t>זה </a:t>
            </a:r>
            <a:r>
              <a:rPr lang="he-IL" b="1" dirty="0" smtClean="0">
                <a:solidFill>
                  <a:srgbClr val="FF0000"/>
                </a:solidFill>
              </a:rPr>
              <a:t>עד </a:t>
            </a:r>
            <a:r>
              <a:rPr lang="he-IL" b="1" dirty="0">
                <a:solidFill>
                  <a:srgbClr val="FF0000"/>
                </a:solidFill>
              </a:rPr>
              <a:t>תשס"ג.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תשס"ה - </a:t>
            </a:r>
            <a:r>
              <a:rPr lang="he-IL" b="1" dirty="0"/>
              <a:t>נבחר בשנית לכהן כרב הראשי של תל אביב-יפו, בתפקיד זה כיהן עד תשע"ז. מתוקף תפקיד זה היה חבר במועצת הרבנות הראשית.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תשס"ח - </a:t>
            </a:r>
            <a:r>
              <a:rPr lang="he-IL" b="1" dirty="0"/>
              <a:t>נתמנה ליו"ר מועצת </a:t>
            </a:r>
            <a:r>
              <a:rPr lang="he-IL" b="1" dirty="0" smtClean="0"/>
              <a:t>'יד ושם</a:t>
            </a:r>
            <a:r>
              <a:rPr lang="he-IL" b="1" dirty="0"/>
              <a:t>'</a:t>
            </a:r>
            <a:r>
              <a:rPr lang="he-IL" b="1" dirty="0" smtClean="0"/>
              <a:t>.</a:t>
            </a:r>
            <a:endParaRPr lang="he-IL" b="1" dirty="0"/>
          </a:p>
          <a:p>
            <a:pPr marL="895350" indent="-895350"/>
            <a:r>
              <a:rPr lang="he-IL" b="1" dirty="0"/>
              <a:t>	</a:t>
            </a:r>
          </a:p>
          <a:p>
            <a:pPr marL="895350" indent="-895350"/>
            <a:r>
              <a:rPr lang="he-IL" b="1" dirty="0"/>
              <a:t>	</a:t>
            </a:r>
            <a:r>
              <a:rPr lang="he-IL" b="1" dirty="0">
                <a:solidFill>
                  <a:srgbClr val="FF0000"/>
                </a:solidFill>
              </a:rPr>
              <a:t>מספריו: </a:t>
            </a:r>
            <a:r>
              <a:rPr lang="he-IL" b="1" dirty="0"/>
              <a:t>אבות לדור: על פרקי אבות, </a:t>
            </a:r>
            <a:r>
              <a:rPr lang="he-IL" b="1" dirty="0" smtClean="0"/>
              <a:t>אל </a:t>
            </a:r>
            <a:r>
              <a:rPr lang="he-IL" b="1" dirty="0"/>
              <a:t>תשלח ידך אל הנער, הגדה של פסח, הנחת יסוד: 100 מושגים </a:t>
            </a:r>
            <a:r>
              <a:rPr lang="he-IL" b="1" dirty="0" smtClean="0"/>
              <a:t>ביהדות, יהדות </a:t>
            </a:r>
            <a:r>
              <a:rPr lang="he-IL" b="1" dirty="0"/>
              <a:t>הלכה למעשה, </a:t>
            </a:r>
            <a:r>
              <a:rPr lang="he-IL" b="1" dirty="0" smtClean="0"/>
              <a:t>יחל </a:t>
            </a:r>
            <a:r>
              <a:rPr lang="he-IL" b="1" dirty="0"/>
              <a:t>ישראל: שו"ת עיונים ובירורי הלכה, יחל </a:t>
            </a:r>
            <a:r>
              <a:rPr lang="he-IL" b="1" dirty="0" smtClean="0"/>
              <a:t>ישראל: </a:t>
            </a:r>
            <a:r>
              <a:rPr lang="he-IL" b="1" dirty="0"/>
              <a:t>על פרקי אבות</a:t>
            </a:r>
            <a:r>
              <a:rPr lang="he-IL" b="1" dirty="0" smtClean="0"/>
              <a:t>, ועוד.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70392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" r="36223"/>
          <a:stretch/>
        </p:blipFill>
        <p:spPr>
          <a:xfrm>
            <a:off x="3249573" y="196004"/>
            <a:ext cx="5692853" cy="62039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19027" y="6381725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9" t="81111" r="33901"/>
          <a:stretch/>
        </p:blipFill>
        <p:spPr>
          <a:xfrm>
            <a:off x="491225" y="5086325"/>
            <a:ext cx="2333626" cy="12954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תמונה 5" descr="http://www.rabanut.gov.il/VF/ib_items/66/lao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300" y="196004"/>
            <a:ext cx="1266224" cy="1646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5329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600723" y="82485"/>
            <a:ext cx="11132598" cy="6889194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e-IL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הרב אליהו בקשי דורון זצ"ל</a:t>
            </a:r>
            <a:endParaRPr lang="he-IL" b="1" dirty="0">
              <a:solidFill>
                <a:srgbClr val="5B5B5B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 err="1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תש""א</a:t>
            </a:r>
            <a:r>
              <a:rPr lang="he-IL" sz="1600" b="1" dirty="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-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נולד בירושלים. גר בשכונת 'נחלת אחים' (ליד 'שערי חסד'). למד בבית הספר היסודי ממ"ד 'לדוגמא'. היה חניך בתנועת 'נוער המזרחי'. למד בישיבה התיכונית 'ישיבת הדרום' שברחובות.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למד בישיבת 'חברון', נחשב לעילוי. היה החברותא של ראש הישיבה, הרב יחזקאל </a:t>
            </a:r>
            <a:r>
              <a:rPr lang="he-IL" sz="1600" b="1" dirty="0" err="1" smtClean="0">
                <a:latin typeface="Calibri" panose="020F0502020204030204" pitchFamily="34" charset="0"/>
                <a:ea typeface="Times New Roman" panose="02020603050405020304" pitchFamily="18" charset="0"/>
              </a:rPr>
              <a:t>סרנא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. העביר בשבתות שיעור לבעלי בתים אקדמאים, (ביניהם מוריו לשעבר), בשכונת קטמון. במקביל, העביר ביום שישי חוג לגמרא לבנים בבית הספר הממ"ד 'מעלה' ובבית הספר ממ"ד 'לדוגמא' בו למד בילדותו.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למד בכולל אברכים של 'מוסד הרב קוק' בראשות הרב בצלאל </a:t>
            </a:r>
            <a:r>
              <a:rPr lang="he-IL" sz="1600" b="1" dirty="0" err="1" smtClean="0">
                <a:latin typeface="Calibri" panose="020F0502020204030204" pitchFamily="34" charset="0"/>
                <a:ea typeface="Times New Roman" panose="02020603050405020304" pitchFamily="18" charset="0"/>
              </a:rPr>
              <a:t>ז'ולטי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, ואחר הצהרים בכולל אברכים 'קול יעקב' ע"ש הרב יעקב </a:t>
            </a:r>
            <a:r>
              <a:rPr lang="he-IL" sz="1600" b="1" dirty="0" err="1" smtClean="0">
                <a:latin typeface="Calibri" panose="020F0502020204030204" pitchFamily="34" charset="0"/>
                <a:ea typeface="Times New Roman" panose="02020603050405020304" pitchFamily="18" charset="0"/>
              </a:rPr>
              <a:t>עדס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. היה ר"מ בישיבת פורת יוסף.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תש"ל </a:t>
            </a:r>
            <a:r>
              <a:rPr lang="he-IL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נתמנה לרב השכונות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(של עולים חדשים) 'רמת-יוסף' ו'רמת-הנשיא'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בבת-ים. 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הקים כולל אברכים בשכונת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'התקווה'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בתל-אביב ובית-מדרש גבוה בבת-ים. 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תשל"ב -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נבחר לרבה הראשי של בת-ים. 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תשל"ה  -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נבחר לרבה הראשי של חיפה. הקים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בה מרכז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תורני וכולל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'מורשה'.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תש"ם</a:t>
            </a:r>
            <a:r>
              <a:rPr lang="he-IL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תשמ"ו, תשנ"א – </a:t>
            </a: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כרבה הראשי של חיפה, אחת מ-4 הערים הגדולות בארץ, נתמנה לחבר במועצת הרבנות הראשית [וזאת, על פי חוק הרבנות הראשית לישראל (החדש) </a:t>
            </a:r>
            <a:r>
              <a:rPr lang="he-IL" sz="16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תש"ם</a:t>
            </a:r>
            <a:r>
              <a:rPr lang="he-I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1980]. 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תשנ"ג - </a:t>
            </a:r>
            <a:r>
              <a:rPr lang="he-IL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נבחר לראשון לציון הרב הראשי לישראל, בתפקיד זה כיהן עד תשס"ג</a:t>
            </a:r>
            <a:r>
              <a:rPr lang="he-IL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 הקים את מערך הגיור הממלכתי, נאבק למען יישום 'היתר המכירה' בשנת השמיטה, שיפר את הסדרים במערך בתי הדין והמועצות הדתיות. השיג תקנים לתוספת דיינים. ביקר כמעט בכל הריכוזים היהודיים בעולם</a:t>
            </a:r>
            <a:endParaRPr lang="en-US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הקים את מוסדות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"בניין אב"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בירושלים, ועמד בראשם.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שימש כנשיאם של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'ועד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העדה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הספרדית',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ארגוני חסד וקרנות צדקה. חבר בארגון ידידי בתי-החולים רמב"ם ורוטשילד ובהנהלת קרן לב"י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י"ט בניסן תש"פ –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נפטר, נקבר (בהלוויה מצומצמת בגלל מגפת הקורונה) בהר המנוחות בירושלים.</a:t>
            </a:r>
            <a:endParaRPr lang="he-IL" sz="1600" b="1" dirty="0" smtClean="0">
              <a:solidFill>
                <a:srgbClr val="0000FF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מספריו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: שו"ת בניין אב,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בניין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אב - שיחות 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ומאמרים (ראשי תיבות: </a:t>
            </a:r>
            <a:r>
              <a:rPr lang="he-IL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א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ליהו </a:t>
            </a:r>
            <a:r>
              <a:rPr lang="he-IL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ב</a:t>
            </a:r>
            <a:r>
              <a:rPr lang="he-IL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קשי), 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ועוד</a:t>
            </a:r>
            <a:r>
              <a:rPr lang="he-IL" sz="16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r>
              <a:rPr lang="he-IL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he-IL" sz="1600" b="1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3317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352" y="116089"/>
            <a:ext cx="9545296" cy="628471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632596" y="6488668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8" t="3624" r="11147" b="36252"/>
          <a:stretch/>
        </p:blipFill>
        <p:spPr>
          <a:xfrm>
            <a:off x="10868648" y="116089"/>
            <a:ext cx="1296200" cy="189914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7" t="76526" r="27425" b="4102"/>
          <a:stretch/>
        </p:blipFill>
        <p:spPr>
          <a:xfrm>
            <a:off x="122932" y="5291115"/>
            <a:ext cx="2290187" cy="110968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204658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93886" y="424083"/>
            <a:ext cx="10077253" cy="507831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הרב יונה יחיאל מצגר </a:t>
            </a:r>
            <a:r>
              <a:rPr kumimoji="0" lang="he-IL" altLang="he-IL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שליט"א</a:t>
            </a:r>
            <a:endParaRPr kumimoji="0" lang="he-IL" altLang="he-IL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b="1" i="0" u="none" strike="noStrike" cap="none" normalizeH="0" baseline="0" dirty="0" smtClean="0">
              <a:ln>
                <a:noFill/>
              </a:ln>
              <a:solidFill>
                <a:srgbClr val="5B5B5B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15963"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כ"ג </a:t>
            </a:r>
            <a:r>
              <a:rPr lang="he-IL" altLang="he-IL" b="1" dirty="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באב תשי"ג</a:t>
            </a:r>
            <a:r>
              <a:rPr kumimoji="0" lang="he-IL" altLang="he-IL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-</a:t>
            </a:r>
            <a:r>
              <a:rPr lang="he-IL" altLang="he-IL" b="1" dirty="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e-IL" altLang="he-IL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נולד בחיפה. 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למד בישיבת בני עקיבא 'פרחי אהרן' בקרית שמואל. 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תשל"ב - 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החל ללמוד בישיבת ההסדר 'כרם ביבנה'. נחשב כתלמידו המובהק של ראש הישיבה, הרב חיים יעקב </a:t>
            </a:r>
            <a:r>
              <a:rPr kumimoji="0" lang="he-IL" altLang="he-IL" b="1" i="0" u="none" strike="noStrike" cap="none" normalizeH="0" baseline="0" dirty="0" err="1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גולדוויכט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במסגרת שירותו הצבאי כחייל ישיבת-הסדר, שירת כלוחם קרבי בשריון, סיים את שירותו כרב צבאי בדרגת סרן. 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למד בכולל בישיבת 'כרם ביבנה', וסיים בהצלחה רבה לימודי רבנות. החל ללמוד דיינות. 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he-IL" b="1" dirty="0">
                <a:latin typeface="Calibri" panose="020F0502020204030204" pitchFamily="34" charset="0"/>
                <a:ea typeface="Times New Roman" panose="02020603050405020304" pitchFamily="18" charset="0"/>
              </a:rPr>
              <a:t>נ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תמנה כרב בית-הכנסת 'תפארת צבי' במרכז תל-אביב. 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כיהן כרבה של צפון תל-אביב 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תשס"א - 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נבחר למועצת הרבנות הראשית האחת עשרה.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תשס"ג - 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נבחר לרב הראשי לישראל, כיהן בתפקיד זה עד תשע"ג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שימש חבר במועצת 'יד ושם', בארגון '</a:t>
            </a:r>
            <a:r>
              <a:rPr kumimoji="0" lang="he-IL" altLang="he-IL" b="1" i="0" u="none" strike="noStrike" cap="none" normalizeH="0" baseline="0" dirty="0" err="1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רוטרי</a:t>
            </a:r>
            <a:r>
              <a:rPr lang="he-IL" altLang="he-IL" b="1" dirty="0">
                <a:latin typeface="Calibri" panose="020F0502020204030204" pitchFamily="34" charset="0"/>
                <a:ea typeface="Times New Roman" panose="02020603050405020304" pitchFamily="18" charset="0"/>
              </a:rPr>
              <a:t>'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בארגון 'בני ברית', ב'מועצה לשלום הילד', בהנהלת תנועת '</a:t>
            </a:r>
            <a:r>
              <a:rPr kumimoji="0" lang="he-IL" altLang="he-IL" b="1" i="0" u="none" strike="noStrike" cap="none" normalizeH="0" baseline="0" dirty="0" err="1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עמ"י</a:t>
            </a:r>
            <a:r>
              <a:rPr lang="he-IL" altLang="he-IL" b="1" dirty="0">
                <a:latin typeface="Calibri" panose="020F0502020204030204" pitchFamily="34" charset="0"/>
                <a:ea typeface="Times New Roman" panose="02020603050405020304" pitchFamily="18" charset="0"/>
              </a:rPr>
              <a:t>'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ובהנהלת 'קו לחיים'. </a:t>
            </a:r>
          </a:p>
          <a:p>
            <a:pPr marL="715963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715963"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he-IL" altLang="he-IL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מספריו: </a:t>
            </a:r>
            <a:r>
              <a:rPr kumimoji="0" lang="he-IL" altLang="he-IL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במעגלי החיים, רעיונות וביאורים על הגדה של פסח</a:t>
            </a:r>
            <a:r>
              <a:rPr lang="he-IL" altLang="he-IL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he-IL" altLang="he-IL" b="1" dirty="0">
                <a:latin typeface="Calibri" panose="020F0502020204030204" pitchFamily="34" charset="0"/>
                <a:ea typeface="Times New Roman" panose="02020603050405020304" pitchFamily="18" charset="0"/>
              </a:rPr>
              <a:t>כנפי יונה, </a:t>
            </a:r>
            <a:r>
              <a:rPr lang="he-IL" altLang="he-IL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שו"ת </a:t>
            </a:r>
            <a:r>
              <a:rPr lang="he-IL" altLang="he-IL" b="1" dirty="0">
                <a:latin typeface="Calibri" panose="020F0502020204030204" pitchFamily="34" charset="0"/>
                <a:ea typeface="Times New Roman" panose="02020603050405020304" pitchFamily="18" charset="0"/>
              </a:rPr>
              <a:t>מים ההלכה, שו"ת סופה במדבר</a:t>
            </a:r>
            <a:r>
              <a:rPr lang="he-IL" altLang="he-IL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, ועוד. </a:t>
            </a:r>
            <a:endParaRPr kumimoji="0" lang="he-IL" altLang="he-IL" b="1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תמונה 2" descr="https://lib.toldot.cet.ac.il/images/bullet_arrow_chapt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6863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ttps://lib.toldot.cet.ac.il/images/bullet_arrow_chapt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6863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26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rabbi-metz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635" y="243337"/>
            <a:ext cx="4048730" cy="587320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91" y="4767309"/>
            <a:ext cx="3056097" cy="134923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519854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98979" y="108882"/>
            <a:ext cx="11199043" cy="67403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u="sng" dirty="0" smtClean="0">
                <a:solidFill>
                  <a:srgbClr val="FF0000"/>
                </a:solidFill>
              </a:rPr>
              <a:t>הראשון לציון הרב </a:t>
            </a:r>
            <a:r>
              <a:rPr lang="he-IL" b="1" u="sng" dirty="0">
                <a:solidFill>
                  <a:srgbClr val="FF0000"/>
                </a:solidFill>
              </a:rPr>
              <a:t>שלמה משה </a:t>
            </a:r>
            <a:r>
              <a:rPr lang="he-IL" b="1" u="sng" dirty="0" smtClean="0">
                <a:solidFill>
                  <a:srgbClr val="FF0000"/>
                </a:solidFill>
              </a:rPr>
              <a:t>עמאר </a:t>
            </a:r>
            <a:r>
              <a:rPr lang="he-IL" b="1" u="sng" dirty="0" err="1" smtClean="0">
                <a:solidFill>
                  <a:srgbClr val="FF0000"/>
                </a:solidFill>
              </a:rPr>
              <a:t>שליט"א</a:t>
            </a:r>
            <a:endParaRPr lang="he-IL" b="1" dirty="0"/>
          </a:p>
          <a:p>
            <a:pPr marL="811213"/>
            <a:r>
              <a:rPr lang="he-IL" b="1" dirty="0" smtClean="0">
                <a:solidFill>
                  <a:srgbClr val="0000FF"/>
                </a:solidFill>
              </a:rPr>
              <a:t>תש"ח - </a:t>
            </a:r>
            <a:r>
              <a:rPr lang="he-IL" b="1" dirty="0" smtClean="0"/>
              <a:t>נולד </a:t>
            </a:r>
            <a:r>
              <a:rPr lang="he-IL" b="1" dirty="0"/>
              <a:t>בקזבלנקה </a:t>
            </a:r>
            <a:r>
              <a:rPr lang="he-IL" b="1" dirty="0" smtClean="0"/>
              <a:t>שבמרוקו. </a:t>
            </a:r>
            <a:r>
              <a:rPr lang="he-IL" b="1" dirty="0"/>
              <a:t>למד בבתי הספר היהודיים בעיר, </a:t>
            </a:r>
            <a:r>
              <a:rPr lang="he-IL" b="1" dirty="0" smtClean="0"/>
              <a:t>'אוצר התורה', 'נווה שלום' </a:t>
            </a:r>
            <a:r>
              <a:rPr lang="he-IL" b="1" dirty="0"/>
              <a:t>ובישיבת </a:t>
            </a:r>
            <a:r>
              <a:rPr lang="he-IL" b="1" dirty="0" smtClean="0"/>
              <a:t>'תומכי תמימים' של חב"ד</a:t>
            </a:r>
            <a:r>
              <a:rPr lang="he-IL" b="1" dirty="0"/>
              <a:t>. </a:t>
            </a:r>
          </a:p>
          <a:p>
            <a:pPr marL="811213"/>
            <a:r>
              <a:rPr lang="he-IL" b="1" dirty="0" smtClean="0">
                <a:solidFill>
                  <a:srgbClr val="FF0000"/>
                </a:solidFill>
              </a:rPr>
              <a:t>תשכ"ב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עלה </a:t>
            </a:r>
            <a:r>
              <a:rPr lang="he-IL" b="1" dirty="0" smtClean="0"/>
              <a:t>לארץ עם משפחתו, גר בפרדס חנה. </a:t>
            </a:r>
            <a:endParaRPr lang="he-IL" b="1" dirty="0"/>
          </a:p>
          <a:p>
            <a:pPr marL="811213"/>
            <a:r>
              <a:rPr lang="he-IL" b="1" dirty="0" smtClean="0">
                <a:solidFill>
                  <a:srgbClr val="FF0000"/>
                </a:solidFill>
              </a:rPr>
              <a:t>תשכ"ג-תשכ"ז - </a:t>
            </a:r>
            <a:r>
              <a:rPr lang="he-IL" b="1" dirty="0"/>
              <a:t>למד בישיבת </a:t>
            </a:r>
            <a:r>
              <a:rPr lang="he-IL" b="1" dirty="0" smtClean="0"/>
              <a:t>'תפארת ציון' </a:t>
            </a:r>
            <a:r>
              <a:rPr lang="he-IL" b="1" dirty="0"/>
              <a:t>בבני ברק ובישיבת </a:t>
            </a:r>
            <a:r>
              <a:rPr lang="he-IL" b="1" dirty="0" smtClean="0"/>
              <a:t>'שארית יוסף'. </a:t>
            </a:r>
            <a:endParaRPr lang="he-IL" b="1" dirty="0"/>
          </a:p>
          <a:p>
            <a:pPr marL="811213"/>
            <a:r>
              <a:rPr lang="he-IL" b="1" dirty="0">
                <a:solidFill>
                  <a:srgbClr val="FF0000"/>
                </a:solidFill>
              </a:rPr>
              <a:t>תשכ"ז - </a:t>
            </a:r>
            <a:r>
              <a:rPr lang="he-IL" b="1" dirty="0"/>
              <a:t>עבר </a:t>
            </a:r>
            <a:r>
              <a:rPr lang="he-IL" b="1" dirty="0" smtClean="0"/>
              <a:t>ל'ישיבת שלומי'. </a:t>
            </a:r>
            <a:endParaRPr lang="he-IL" b="1" dirty="0"/>
          </a:p>
          <a:p>
            <a:pPr marL="811213"/>
            <a:r>
              <a:rPr lang="he-IL" b="1" dirty="0">
                <a:solidFill>
                  <a:srgbClr val="FF0000"/>
                </a:solidFill>
              </a:rPr>
              <a:t>תשכ"ט - </a:t>
            </a:r>
            <a:r>
              <a:rPr lang="he-IL" b="1" dirty="0"/>
              <a:t>נתבקש למלא את מקומו של הרב המקומי וראש הישיבה בשלומי</a:t>
            </a:r>
            <a:r>
              <a:rPr lang="he-IL" b="1" dirty="0" smtClean="0"/>
              <a:t>. החל ללמוד דיינות.</a:t>
            </a:r>
            <a:endParaRPr lang="he-IL" b="1" dirty="0"/>
          </a:p>
          <a:p>
            <a:pPr marL="811213"/>
            <a:r>
              <a:rPr lang="he-IL" b="1" dirty="0"/>
              <a:t>שירת בצה"ל במחלקה לזיהוי חללים. </a:t>
            </a:r>
          </a:p>
          <a:p>
            <a:pPr marL="811213"/>
            <a:r>
              <a:rPr lang="he-IL" b="1" dirty="0">
                <a:solidFill>
                  <a:srgbClr val="FF0000"/>
                </a:solidFill>
              </a:rPr>
              <a:t>תש"ל - </a:t>
            </a:r>
            <a:r>
              <a:rPr lang="he-IL" b="1" dirty="0"/>
              <a:t>נתמנה לרב ולמנהל מחלקת הכשרות במועצה הדתית בנהריה. </a:t>
            </a:r>
          </a:p>
          <a:p>
            <a:pPr marL="811213"/>
            <a:r>
              <a:rPr lang="he-IL" b="1" dirty="0">
                <a:solidFill>
                  <a:srgbClr val="FF0000"/>
                </a:solidFill>
              </a:rPr>
              <a:t>תשל"ג - </a:t>
            </a:r>
            <a:r>
              <a:rPr lang="he-IL" b="1" dirty="0"/>
              <a:t>נתמנה לרב המושב מגדים שבמועצה אזורית חוף הכרמל. </a:t>
            </a:r>
            <a:r>
              <a:rPr lang="he-IL" b="1" dirty="0" smtClean="0"/>
              <a:t>נתמנה למשגיח </a:t>
            </a:r>
            <a:r>
              <a:rPr lang="he-IL" b="1" dirty="0"/>
              <a:t>בישיבת </a:t>
            </a:r>
            <a:r>
              <a:rPr lang="he-IL" b="1" dirty="0" smtClean="0"/>
              <a:t>'תורה והוראה' בתל-אביב.</a:t>
            </a:r>
            <a:endParaRPr lang="he-IL" b="1" dirty="0"/>
          </a:p>
          <a:p>
            <a:pPr marL="811213"/>
            <a:r>
              <a:rPr lang="he-IL" b="1" dirty="0">
                <a:solidFill>
                  <a:srgbClr val="FF0000"/>
                </a:solidFill>
              </a:rPr>
              <a:t>תשמ"ב - </a:t>
            </a:r>
            <a:r>
              <a:rPr lang="he-IL" b="1" dirty="0"/>
              <a:t>נתמנה לדיין </a:t>
            </a:r>
            <a:r>
              <a:rPr lang="he-IL" b="1" dirty="0" smtClean="0"/>
              <a:t>בצפת, לאחר </a:t>
            </a:r>
            <a:r>
              <a:rPr lang="he-IL" b="1" dirty="0"/>
              <a:t>מכן שימש כדיין בטבריה, באר שבע, חיפה, אשקלון ושוב בבאר שבע לתקופה קצרה. בתום תקופה זו מונה לאב בית דין בפתח תקווה. התגורר בבני ברק, שימש כרב בית הכנסת </a:t>
            </a:r>
            <a:r>
              <a:rPr lang="he-IL" b="1" dirty="0" smtClean="0"/>
              <a:t>'מגן-דוד' כשלושים שנה.</a:t>
            </a:r>
          </a:p>
          <a:p>
            <a:pPr marL="811213"/>
            <a:r>
              <a:rPr lang="he-IL" b="1" dirty="0" err="1" smtClean="0">
                <a:solidFill>
                  <a:srgbClr val="FF0000"/>
                </a:solidFill>
              </a:rPr>
              <a:t>תש"ן</a:t>
            </a:r>
            <a:r>
              <a:rPr lang="he-IL" b="1" dirty="0" smtClean="0">
                <a:solidFill>
                  <a:srgbClr val="FF0000"/>
                </a:solidFill>
              </a:rPr>
              <a:t> - </a:t>
            </a:r>
            <a:r>
              <a:rPr lang="he-IL" b="1" dirty="0" smtClean="0"/>
              <a:t>נתמנה</a:t>
            </a:r>
            <a:r>
              <a:rPr lang="he-IL" b="1" dirty="0" smtClean="0">
                <a:solidFill>
                  <a:srgbClr val="FF0000"/>
                </a:solidFill>
              </a:rPr>
              <a:t> </a:t>
            </a:r>
            <a:r>
              <a:rPr lang="he-IL" b="1" dirty="0" smtClean="0"/>
              <a:t>לדיין </a:t>
            </a:r>
            <a:r>
              <a:rPr lang="he-IL" b="1" dirty="0"/>
              <a:t>בבד"ץ </a:t>
            </a:r>
            <a:r>
              <a:rPr lang="he-IL" b="1" dirty="0" smtClean="0"/>
              <a:t>'בית יוסף'. </a:t>
            </a:r>
          </a:p>
          <a:p>
            <a:pPr marL="811213"/>
            <a:r>
              <a:rPr lang="he-IL" b="1" dirty="0" smtClean="0">
                <a:solidFill>
                  <a:srgbClr val="FF0000"/>
                </a:solidFill>
              </a:rPr>
              <a:t>תשנ"ד - </a:t>
            </a:r>
            <a:r>
              <a:rPr lang="he-IL" b="1" dirty="0" smtClean="0"/>
              <a:t>שימש </a:t>
            </a:r>
            <a:r>
              <a:rPr lang="he-IL" b="1" dirty="0"/>
              <a:t>כיועץ בהקמת מערכת הכשרות ופוסק של </a:t>
            </a:r>
            <a:r>
              <a:rPr lang="he-IL" b="1" dirty="0" smtClean="0"/>
              <a:t>'המכון </a:t>
            </a:r>
            <a:r>
              <a:rPr lang="he-IL" b="1" dirty="0"/>
              <a:t>למצוות התלויות </a:t>
            </a:r>
            <a:r>
              <a:rPr lang="he-IL" b="1" dirty="0" smtClean="0"/>
              <a:t>בארץ'.</a:t>
            </a:r>
            <a:endParaRPr lang="he-IL" b="1" dirty="0"/>
          </a:p>
          <a:p>
            <a:pPr marL="811213"/>
            <a:r>
              <a:rPr lang="he-IL" b="1" dirty="0">
                <a:solidFill>
                  <a:srgbClr val="FF0000"/>
                </a:solidFill>
              </a:rPr>
              <a:t>תשס"ב - </a:t>
            </a:r>
            <a:r>
              <a:rPr lang="he-IL" b="1" dirty="0"/>
              <a:t>נתמנה לרב הראשי לתל אביב-יפו.</a:t>
            </a:r>
          </a:p>
          <a:p>
            <a:pPr marL="811213"/>
            <a:r>
              <a:rPr lang="he-IL" b="1" dirty="0">
                <a:solidFill>
                  <a:srgbClr val="0000FF"/>
                </a:solidFill>
              </a:rPr>
              <a:t>תשס"ג - </a:t>
            </a:r>
            <a:r>
              <a:rPr lang="he-IL" b="1" dirty="0">
                <a:solidFill>
                  <a:srgbClr val="FF0000"/>
                </a:solidFill>
              </a:rPr>
              <a:t>נבחר לראשון לציון הרב הראשי לישראל, </a:t>
            </a:r>
            <a:r>
              <a:rPr lang="he-IL" b="1" dirty="0" smtClean="0">
                <a:solidFill>
                  <a:srgbClr val="FF0000"/>
                </a:solidFill>
              </a:rPr>
              <a:t>כיהן בתפקיד </a:t>
            </a:r>
            <a:r>
              <a:rPr lang="he-IL" b="1" dirty="0">
                <a:solidFill>
                  <a:srgbClr val="FF0000"/>
                </a:solidFill>
              </a:rPr>
              <a:t>זה </a:t>
            </a:r>
            <a:r>
              <a:rPr lang="he-IL" b="1" dirty="0" smtClean="0">
                <a:solidFill>
                  <a:srgbClr val="FF0000"/>
                </a:solidFill>
              </a:rPr>
              <a:t>עד </a:t>
            </a:r>
            <a:r>
              <a:rPr lang="he-IL" b="1" dirty="0">
                <a:solidFill>
                  <a:srgbClr val="FF0000"/>
                </a:solidFill>
              </a:rPr>
              <a:t>תשע"ג. </a:t>
            </a:r>
            <a:r>
              <a:rPr lang="he-IL" b="1" dirty="0" smtClean="0"/>
              <a:t>שימש כנשיא </a:t>
            </a:r>
            <a:r>
              <a:rPr lang="he-IL" b="1" dirty="0"/>
              <a:t>בית הדין הרבני הגדול לאורך כל שנות כהונתו כרב </a:t>
            </a:r>
            <a:r>
              <a:rPr lang="he-IL" b="1" dirty="0" smtClean="0"/>
              <a:t>ראשי.</a:t>
            </a:r>
            <a:endParaRPr lang="he-IL" b="1" dirty="0"/>
          </a:p>
          <a:p>
            <a:pPr marL="811213"/>
            <a:r>
              <a:rPr lang="he-IL" b="1" dirty="0">
                <a:solidFill>
                  <a:srgbClr val="FF0000"/>
                </a:solidFill>
              </a:rPr>
              <a:t>תשע"ד - </a:t>
            </a:r>
            <a:r>
              <a:rPr lang="he-IL" b="1" dirty="0"/>
              <a:t>נבחר לרבה הראשי הספרדי של </a:t>
            </a:r>
            <a:r>
              <a:rPr lang="he-IL" b="1" dirty="0" smtClean="0"/>
              <a:t>ירושלים.</a:t>
            </a:r>
          </a:p>
          <a:p>
            <a:pPr marL="811213"/>
            <a:endParaRPr lang="he-IL" b="1" dirty="0"/>
          </a:p>
          <a:p>
            <a:pPr marL="811213"/>
            <a:r>
              <a:rPr lang="he-IL" b="1" u="sng" dirty="0">
                <a:solidFill>
                  <a:srgbClr val="FF0000"/>
                </a:solidFill>
              </a:rPr>
              <a:t>מספריו: </a:t>
            </a:r>
            <a:r>
              <a:rPr lang="he-IL" b="1" dirty="0"/>
              <a:t>בחסדך </a:t>
            </a:r>
            <a:r>
              <a:rPr lang="he-IL" b="1" dirty="0" smtClean="0"/>
              <a:t>בטחתי, ברכת </a:t>
            </a:r>
            <a:r>
              <a:rPr lang="he-IL" b="1" dirty="0"/>
              <a:t>אליהו על התורה, </a:t>
            </a:r>
            <a:r>
              <a:rPr lang="he-IL" b="1" dirty="0" smtClean="0"/>
              <a:t>דברי </a:t>
            </a:r>
            <a:r>
              <a:rPr lang="he-IL" b="1" dirty="0"/>
              <a:t>שלום </a:t>
            </a:r>
            <a:r>
              <a:rPr lang="he-IL" b="1" dirty="0" smtClean="0"/>
              <a:t>ואמת, </a:t>
            </a:r>
            <a:r>
              <a:rPr lang="he-IL" b="1" dirty="0"/>
              <a:t>מימים ימימה - הגדה של </a:t>
            </a:r>
            <a:r>
              <a:rPr lang="he-IL" b="1" dirty="0" smtClean="0"/>
              <a:t>פסח, קול </a:t>
            </a:r>
            <a:r>
              <a:rPr lang="he-IL" b="1" dirty="0"/>
              <a:t>מצהלות חתנים, קניין תורה, </a:t>
            </a:r>
            <a:r>
              <a:rPr lang="he-IL" b="1" dirty="0" smtClean="0"/>
              <a:t>שו"ת </a:t>
            </a:r>
            <a:r>
              <a:rPr lang="he-IL" b="1" dirty="0"/>
              <a:t>שמע שלמה, שו"ת כרם שלמה, שו"ת בארה של מרים, שיעורים במסילת </a:t>
            </a:r>
            <a:r>
              <a:rPr lang="he-IL" b="1" dirty="0" smtClean="0"/>
              <a:t>ישרים, תומת </a:t>
            </a:r>
            <a:r>
              <a:rPr lang="he-IL" b="1" dirty="0"/>
              <a:t>ישרים</a:t>
            </a:r>
            <a:r>
              <a:rPr lang="he-IL" b="1" dirty="0" smtClean="0"/>
              <a:t>, ועוד. </a:t>
            </a:r>
          </a:p>
        </p:txBody>
      </p:sp>
    </p:spTree>
    <p:extLst>
      <p:ext uri="{BB962C8B-B14F-4D97-AF65-F5344CB8AC3E}">
        <p14:creationId xmlns:p14="http://schemas.microsoft.com/office/powerpoint/2010/main" val="92076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××¨× ××¨××©× ×××©×¨×× ××¨××©×× ××¦××× ××¨× ×©××× ××©× ×¢×××¨ ×©××××´×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148" y="188616"/>
            <a:ext cx="8281701" cy="621127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19027" y="6399892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77" y="5037356"/>
            <a:ext cx="2118576" cy="129468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1" t="3302" r="15822" b="33078"/>
          <a:stretch/>
        </p:blipFill>
        <p:spPr>
          <a:xfrm>
            <a:off x="10454383" y="188616"/>
            <a:ext cx="1500049" cy="219181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7332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033806" y="357625"/>
            <a:ext cx="10124387" cy="3416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u="sng" dirty="0">
                <a:solidFill>
                  <a:srgbClr val="FF0000"/>
                </a:solidFill>
              </a:rPr>
              <a:t>הרב דוד ברוך </a:t>
            </a:r>
            <a:r>
              <a:rPr lang="he-IL" b="1" u="sng" dirty="0" smtClean="0">
                <a:solidFill>
                  <a:srgbClr val="FF0000"/>
                </a:solidFill>
              </a:rPr>
              <a:t>לאו </a:t>
            </a:r>
            <a:r>
              <a:rPr lang="he-IL" b="1" u="sng" dirty="0" err="1" smtClean="0">
                <a:solidFill>
                  <a:srgbClr val="FF0000"/>
                </a:solidFill>
              </a:rPr>
              <a:t>שליט"א</a:t>
            </a:r>
            <a:endParaRPr lang="he-IL" b="1" u="sng" dirty="0" smtClean="0">
              <a:solidFill>
                <a:srgbClr val="FF0000"/>
              </a:solidFill>
            </a:endParaRPr>
          </a:p>
          <a:p>
            <a:pPr algn="ctr"/>
            <a:endParaRPr lang="he-IL" b="1" dirty="0"/>
          </a:p>
          <a:p>
            <a:pPr marL="715963"/>
            <a:r>
              <a:rPr lang="he-IL" b="1" dirty="0">
                <a:solidFill>
                  <a:srgbClr val="0000FF"/>
                </a:solidFill>
              </a:rPr>
              <a:t>כ"א </a:t>
            </a:r>
            <a:r>
              <a:rPr lang="he-IL" b="1" dirty="0" smtClean="0">
                <a:solidFill>
                  <a:srgbClr val="0000FF"/>
                </a:solidFill>
              </a:rPr>
              <a:t>בטבת תשכ"ו - </a:t>
            </a:r>
            <a:r>
              <a:rPr lang="he-IL" b="1" dirty="0" smtClean="0"/>
              <a:t>נולד בתל-אביב, </a:t>
            </a:r>
            <a:r>
              <a:rPr lang="he-IL" b="1" dirty="0"/>
              <a:t>בנו של הרב הראשי לישראל, הרב ישראל מאיר לאו. </a:t>
            </a:r>
          </a:p>
          <a:p>
            <a:pPr marL="715963"/>
            <a:r>
              <a:rPr lang="he-IL" b="1" dirty="0"/>
              <a:t>היה חניך </a:t>
            </a:r>
            <a:r>
              <a:rPr lang="he-IL" b="1" dirty="0" smtClean="0"/>
              <a:t>בתנועת </a:t>
            </a:r>
            <a:r>
              <a:rPr lang="he-IL" b="1" dirty="0"/>
              <a:t>הנוער "עזרא" בתל </a:t>
            </a:r>
            <a:r>
              <a:rPr lang="he-IL" b="1" dirty="0" smtClean="0"/>
              <a:t>אביב. </a:t>
            </a:r>
            <a:endParaRPr lang="he-IL" b="1" dirty="0"/>
          </a:p>
          <a:p>
            <a:pPr marL="715963"/>
            <a:r>
              <a:rPr lang="he-IL" b="1" dirty="0"/>
              <a:t>למד בישיבת </a:t>
            </a:r>
            <a:r>
              <a:rPr lang="he-IL" b="1" dirty="0" smtClean="0"/>
              <a:t>'היישוב החדש', בישיבת 'בית מתתיהו' </a:t>
            </a:r>
            <a:r>
              <a:rPr lang="he-IL" b="1" dirty="0"/>
              <a:t>בבני </a:t>
            </a:r>
            <a:r>
              <a:rPr lang="he-IL" b="1" dirty="0" smtClean="0"/>
              <a:t>ברק ובישיבת '</a:t>
            </a:r>
            <a:r>
              <a:rPr lang="he-IL" b="1" dirty="0" err="1" smtClean="0"/>
              <a:t>פוניבז</a:t>
            </a:r>
            <a:r>
              <a:rPr lang="he-IL" b="1" dirty="0" smtClean="0"/>
              <a:t>' בבני ברק. </a:t>
            </a:r>
            <a:endParaRPr lang="he-IL" b="1" dirty="0"/>
          </a:p>
          <a:p>
            <a:pPr marL="715963"/>
            <a:r>
              <a:rPr lang="he-IL" b="1" dirty="0"/>
              <a:t>את שירותו </a:t>
            </a:r>
            <a:r>
              <a:rPr lang="he-IL" b="1" dirty="0" smtClean="0"/>
              <a:t>בצה"ל עשה ברבנות הצבאית בחיל המודיעין, סיים </a:t>
            </a:r>
            <a:r>
              <a:rPr lang="he-IL" b="1" dirty="0"/>
              <a:t>בדרגת רב </a:t>
            </a:r>
            <a:r>
              <a:rPr lang="he-IL" b="1" dirty="0" smtClean="0"/>
              <a:t>סרן.</a:t>
            </a:r>
            <a:endParaRPr lang="he-IL" b="1" dirty="0"/>
          </a:p>
          <a:p>
            <a:pPr marL="715963"/>
            <a:r>
              <a:rPr lang="he-IL" b="1" dirty="0" smtClean="0"/>
              <a:t>היה רבו </a:t>
            </a:r>
            <a:r>
              <a:rPr lang="he-IL" b="1" dirty="0"/>
              <a:t>הראשון של היישוב שוהם. </a:t>
            </a:r>
          </a:p>
          <a:p>
            <a:pPr marL="715963"/>
            <a:r>
              <a:rPr lang="he-IL" b="1" dirty="0"/>
              <a:t>משהוקמה העיר מודיעין, נבחר לכהן כרבה של העיר.</a:t>
            </a:r>
          </a:p>
          <a:p>
            <a:pPr marL="715963"/>
            <a:r>
              <a:rPr lang="he-IL" b="1" dirty="0">
                <a:solidFill>
                  <a:srgbClr val="0000FF"/>
                </a:solidFill>
              </a:rPr>
              <a:t>תשע"ג - </a:t>
            </a:r>
            <a:r>
              <a:rPr lang="he-IL" b="1" dirty="0">
                <a:solidFill>
                  <a:srgbClr val="FF0000"/>
                </a:solidFill>
              </a:rPr>
              <a:t>נבחר לרב הראשי לישראל.</a:t>
            </a:r>
            <a:r>
              <a:rPr lang="he-IL" b="1" dirty="0"/>
              <a:t> בכך נהיה הרב הצעיר ביותר שנבחר לתפקיד זה, בהיותו בן 47.</a:t>
            </a:r>
          </a:p>
          <a:p>
            <a:pPr marL="715963"/>
            <a:endParaRPr lang="he-IL" b="1" dirty="0"/>
          </a:p>
          <a:p>
            <a:pPr marL="715963"/>
            <a:r>
              <a:rPr lang="he-IL" b="1" u="sng" dirty="0">
                <a:solidFill>
                  <a:srgbClr val="FF0000"/>
                </a:solidFill>
              </a:rPr>
              <a:t>מספריו</a:t>
            </a:r>
            <a:r>
              <a:rPr lang="he-IL" b="1" dirty="0">
                <a:solidFill>
                  <a:srgbClr val="FF0000"/>
                </a:solidFill>
              </a:rPr>
              <a:t>: </a:t>
            </a:r>
            <a:r>
              <a:rPr lang="he-IL" b="1" dirty="0"/>
              <a:t>פסח: דינים ומנהגים, </a:t>
            </a:r>
            <a:r>
              <a:rPr lang="he-IL" b="1" dirty="0" smtClean="0"/>
              <a:t>ספר </a:t>
            </a:r>
            <a:r>
              <a:rPr lang="he-IL" b="1" dirty="0"/>
              <a:t>משכיל לדוד: פסקים, כתבים, מאמרים.   </a:t>
            </a:r>
          </a:p>
          <a:p>
            <a:pPr marL="715963"/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10626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198" y="95595"/>
            <a:ext cx="8503604" cy="63316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19027" y="6399892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8" t="-1" r="23195" b="42716"/>
          <a:stretch/>
        </p:blipFill>
        <p:spPr>
          <a:xfrm>
            <a:off x="10508582" y="143598"/>
            <a:ext cx="1515481" cy="214385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/>
          <a:srcRect t="69419" r="51996" b="11284"/>
          <a:stretch/>
        </p:blipFill>
        <p:spPr>
          <a:xfrm>
            <a:off x="168765" y="5113539"/>
            <a:ext cx="2236238" cy="127047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170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28278" y="233859"/>
            <a:ext cx="11208469" cy="618630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e-IL" b="1" u="sng" dirty="0" smtClean="0">
                <a:solidFill>
                  <a:srgbClr val="FF0000"/>
                </a:solidFill>
              </a:rPr>
              <a:t>הראשון לציון הרב </a:t>
            </a:r>
            <a:r>
              <a:rPr lang="he-IL" b="1" u="sng" dirty="0">
                <a:solidFill>
                  <a:srgbClr val="FF0000"/>
                </a:solidFill>
              </a:rPr>
              <a:t>יצחק </a:t>
            </a:r>
            <a:r>
              <a:rPr lang="he-IL" b="1" u="sng" dirty="0" smtClean="0">
                <a:solidFill>
                  <a:srgbClr val="FF0000"/>
                </a:solidFill>
              </a:rPr>
              <a:t>יוסף </a:t>
            </a:r>
            <a:r>
              <a:rPr lang="he-IL" b="1" u="sng" dirty="0" err="1" smtClean="0">
                <a:solidFill>
                  <a:srgbClr val="FF0000"/>
                </a:solidFill>
              </a:rPr>
              <a:t>שליט"א</a:t>
            </a:r>
            <a:endParaRPr lang="he-IL" b="1" dirty="0">
              <a:solidFill>
                <a:srgbClr val="FF0000"/>
              </a:solidFill>
            </a:endParaRPr>
          </a:p>
          <a:p>
            <a:pPr marL="1074738"/>
            <a:r>
              <a:rPr lang="he-IL" b="1" dirty="0">
                <a:solidFill>
                  <a:srgbClr val="0000FF"/>
                </a:solidFill>
              </a:rPr>
              <a:t>י"ח </a:t>
            </a:r>
            <a:r>
              <a:rPr lang="he-IL" b="1" dirty="0" smtClean="0">
                <a:solidFill>
                  <a:srgbClr val="0000FF"/>
                </a:solidFill>
              </a:rPr>
              <a:t>טבת תשי"ב - </a:t>
            </a:r>
            <a:r>
              <a:rPr lang="he-IL" b="1" dirty="0" smtClean="0"/>
              <a:t>נולד בירושלים, </a:t>
            </a:r>
            <a:r>
              <a:rPr lang="he-IL" b="1" dirty="0"/>
              <a:t>בנו של הראשון </a:t>
            </a:r>
            <a:r>
              <a:rPr lang="he-IL" b="1" dirty="0" smtClean="0"/>
              <a:t>לציון, </a:t>
            </a:r>
            <a:r>
              <a:rPr lang="he-IL" b="1" dirty="0"/>
              <a:t>הרב עובדיה יוסף.</a:t>
            </a:r>
          </a:p>
          <a:p>
            <a:pPr marL="1074738"/>
            <a:r>
              <a:rPr lang="he-IL" b="1" dirty="0"/>
              <a:t>למד בתלמוד תורה </a:t>
            </a:r>
            <a:r>
              <a:rPr lang="he-IL" b="1" dirty="0" smtClean="0"/>
              <a:t>'יבנה</a:t>
            </a:r>
            <a:r>
              <a:rPr lang="he-IL" b="1" dirty="0"/>
              <a:t>'</a:t>
            </a:r>
            <a:r>
              <a:rPr lang="he-IL" b="1" dirty="0" smtClean="0"/>
              <a:t> </a:t>
            </a:r>
            <a:r>
              <a:rPr lang="he-IL" b="1" dirty="0"/>
              <a:t>של החינוך העצמאי. </a:t>
            </a:r>
          </a:p>
          <a:p>
            <a:pPr marL="1074738"/>
            <a:r>
              <a:rPr lang="he-IL" b="1" dirty="0" smtClean="0">
                <a:solidFill>
                  <a:srgbClr val="FF0000"/>
                </a:solidFill>
              </a:rPr>
              <a:t>תשכ"ד - </a:t>
            </a:r>
            <a:r>
              <a:rPr lang="he-IL" b="1" dirty="0" smtClean="0"/>
              <a:t>למד </a:t>
            </a:r>
            <a:r>
              <a:rPr lang="he-IL" b="1" dirty="0"/>
              <a:t>בישיבה הקטנה </a:t>
            </a:r>
            <a:r>
              <a:rPr lang="he-IL" b="1" dirty="0" smtClean="0"/>
              <a:t>'פורת יוסף' </a:t>
            </a:r>
            <a:r>
              <a:rPr lang="he-IL" b="1" dirty="0"/>
              <a:t>בשכונת קטמון בירושלים. </a:t>
            </a:r>
          </a:p>
          <a:p>
            <a:pPr marL="1074738"/>
            <a:r>
              <a:rPr lang="he-IL" b="1" dirty="0">
                <a:solidFill>
                  <a:srgbClr val="FF0000"/>
                </a:solidFill>
              </a:rPr>
              <a:t>תשל"א - </a:t>
            </a:r>
            <a:r>
              <a:rPr lang="he-IL" b="1" dirty="0"/>
              <a:t>למד בישיבת </a:t>
            </a:r>
            <a:r>
              <a:rPr lang="he-IL" b="1" dirty="0" smtClean="0"/>
              <a:t>'הנגב</a:t>
            </a:r>
            <a:r>
              <a:rPr lang="he-IL" b="1" dirty="0"/>
              <a:t>'</a:t>
            </a:r>
            <a:r>
              <a:rPr lang="he-IL" b="1" dirty="0" smtClean="0"/>
              <a:t> </a:t>
            </a:r>
            <a:r>
              <a:rPr lang="he-IL" b="1" dirty="0"/>
              <a:t>בנתיבות. </a:t>
            </a:r>
            <a:r>
              <a:rPr lang="he-IL" b="1" dirty="0" smtClean="0"/>
              <a:t>שם כתב והוציא </a:t>
            </a:r>
            <a:r>
              <a:rPr lang="he-IL" b="1" dirty="0"/>
              <a:t>לאור את הספר </a:t>
            </a:r>
            <a:r>
              <a:rPr lang="he-IL" b="1" dirty="0" smtClean="0"/>
              <a:t>'ילקוט יוסף -פסקי דינים', בו ריכז </a:t>
            </a:r>
            <a:r>
              <a:rPr lang="he-IL" b="1" dirty="0"/>
              <a:t>את פסקי אביו שיצאו לאור עד אותה שנה. הספר נערך בעידודו של אביו </a:t>
            </a:r>
            <a:r>
              <a:rPr lang="he-IL" b="1" dirty="0" smtClean="0"/>
              <a:t>ובפיקוחו. </a:t>
            </a:r>
          </a:p>
          <a:p>
            <a:pPr marL="1074738"/>
            <a:r>
              <a:rPr lang="he-IL" b="1" dirty="0" smtClean="0"/>
              <a:t>עבר </a:t>
            </a:r>
            <a:r>
              <a:rPr lang="he-IL" b="1" dirty="0"/>
              <a:t>לישיבת </a:t>
            </a:r>
            <a:r>
              <a:rPr lang="he-IL" b="1" dirty="0" smtClean="0"/>
              <a:t>'חברון</a:t>
            </a:r>
            <a:r>
              <a:rPr lang="he-IL" b="1" dirty="0"/>
              <a:t>'</a:t>
            </a:r>
            <a:r>
              <a:rPr lang="he-IL" b="1" dirty="0" smtClean="0"/>
              <a:t> </a:t>
            </a:r>
            <a:r>
              <a:rPr lang="he-IL" b="1" dirty="0"/>
              <a:t>בירושלים.</a:t>
            </a:r>
          </a:p>
          <a:p>
            <a:pPr marL="1074738"/>
            <a:r>
              <a:rPr lang="he-IL" b="1" dirty="0">
                <a:solidFill>
                  <a:srgbClr val="FF0000"/>
                </a:solidFill>
              </a:rPr>
              <a:t>תשל"ג - </a:t>
            </a:r>
            <a:r>
              <a:rPr lang="he-IL" b="1" dirty="0"/>
              <a:t>הקים יחד עם אביו את </a:t>
            </a:r>
            <a:r>
              <a:rPr lang="he-IL" b="1" dirty="0" smtClean="0"/>
              <a:t>הכולל לרבנים </a:t>
            </a:r>
            <a:r>
              <a:rPr lang="he-IL" b="1" dirty="0"/>
              <a:t>ודיינים </a:t>
            </a:r>
            <a:r>
              <a:rPr lang="he-IL" b="1" dirty="0" smtClean="0"/>
              <a:t>'חזון עובדיה' בירושלים, שהיה בפיקוח אביו. </a:t>
            </a:r>
            <a:endParaRPr lang="he-IL" b="1" dirty="0"/>
          </a:p>
          <a:p>
            <a:pPr marL="1074738"/>
            <a:r>
              <a:rPr lang="he-IL" b="1" dirty="0">
                <a:solidFill>
                  <a:srgbClr val="FF0000"/>
                </a:solidFill>
              </a:rPr>
              <a:t>תשל"ד-תשמ"ה - </a:t>
            </a:r>
            <a:r>
              <a:rPr lang="he-IL" b="1" dirty="0"/>
              <a:t>עסק בכתיבת ספרי המשך ל'ילקוט יוסף'. </a:t>
            </a:r>
            <a:r>
              <a:rPr lang="he-IL" b="1" dirty="0" err="1"/>
              <a:t>בתשמ"ה</a:t>
            </a:r>
            <a:r>
              <a:rPr lang="he-IL" b="1" dirty="0"/>
              <a:t> יצא לאור החלק הראשון שבסדרה.</a:t>
            </a:r>
          </a:p>
          <a:p>
            <a:pPr marL="1074738"/>
            <a:r>
              <a:rPr lang="he-IL" b="1" dirty="0" smtClean="0">
                <a:solidFill>
                  <a:srgbClr val="FF0000"/>
                </a:solidFill>
              </a:rPr>
              <a:t>תשל"ה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נתמנה לרב המושבים: בר גיורא, מטע ונס הרים הסמוכים לירושלים, </a:t>
            </a:r>
          </a:p>
          <a:p>
            <a:pPr marL="1074738"/>
            <a:r>
              <a:rPr lang="he-IL" b="1" dirty="0" err="1" smtClean="0">
                <a:solidFill>
                  <a:srgbClr val="FF0000"/>
                </a:solidFill>
              </a:rPr>
              <a:t>תש"ם</a:t>
            </a:r>
            <a:r>
              <a:rPr lang="he-IL" b="1" dirty="0" smtClean="0">
                <a:solidFill>
                  <a:srgbClr val="FF0000"/>
                </a:solidFill>
              </a:rPr>
              <a:t> </a:t>
            </a:r>
            <a:r>
              <a:rPr lang="he-IL" b="1" dirty="0">
                <a:solidFill>
                  <a:srgbClr val="FF0000"/>
                </a:solidFill>
              </a:rPr>
              <a:t>- </a:t>
            </a:r>
            <a:r>
              <a:rPr lang="he-IL" b="1" dirty="0"/>
              <a:t>סיים במחזור הראשון של כולל </a:t>
            </a:r>
            <a:r>
              <a:rPr lang="he-IL" b="1" dirty="0" smtClean="0"/>
              <a:t>'חזון עובדיה' </a:t>
            </a:r>
            <a:r>
              <a:rPr lang="he-IL" b="1" dirty="0"/>
              <a:t>את לימודי ההוראה והדיינות, והוסמך </a:t>
            </a:r>
            <a:r>
              <a:rPr lang="he-IL" b="1" dirty="0" smtClean="0"/>
              <a:t>לדיינות </a:t>
            </a:r>
            <a:r>
              <a:rPr lang="he-IL" b="1" dirty="0"/>
              <a:t>ע"י גדולי ישראל. עם פתיחת המחזור השני נתמנה ע"י אביו לעמוד בראש </a:t>
            </a:r>
            <a:r>
              <a:rPr lang="he-IL" b="1" dirty="0" smtClean="0"/>
              <a:t>בית המדרש. </a:t>
            </a:r>
            <a:endParaRPr lang="he-IL" b="1" dirty="0"/>
          </a:p>
          <a:p>
            <a:pPr marL="1074738"/>
            <a:r>
              <a:rPr lang="he-IL" b="1" dirty="0">
                <a:solidFill>
                  <a:srgbClr val="FF0000"/>
                </a:solidFill>
              </a:rPr>
              <a:t>תשנ"ב - </a:t>
            </a:r>
            <a:r>
              <a:rPr lang="he-IL" b="1" dirty="0"/>
              <a:t>בהוראת אביו הקים את הישיבה הגדולה </a:t>
            </a:r>
            <a:r>
              <a:rPr lang="he-IL" b="1" dirty="0" smtClean="0"/>
              <a:t>'חזון עובדיה', </a:t>
            </a:r>
            <a:r>
              <a:rPr lang="he-IL" b="1" dirty="0"/>
              <a:t>עבור בני עדות המזרח שרצו ללמוד בשיטת הלימוד ודרך </a:t>
            </a:r>
            <a:r>
              <a:rPr lang="he-IL" b="1" dirty="0" smtClean="0"/>
              <a:t>פסיקת ההלכה </a:t>
            </a:r>
            <a:r>
              <a:rPr lang="he-IL" b="1" dirty="0"/>
              <a:t>של עדות </a:t>
            </a:r>
            <a:r>
              <a:rPr lang="he-IL" b="1" dirty="0" smtClean="0"/>
              <a:t>המזרח, </a:t>
            </a:r>
            <a:r>
              <a:rPr lang="he-IL" b="1" dirty="0"/>
              <a:t>ועמד בראשה.</a:t>
            </a:r>
          </a:p>
          <a:p>
            <a:pPr marL="1074738"/>
            <a:r>
              <a:rPr lang="he-IL" b="1" dirty="0">
                <a:solidFill>
                  <a:srgbClr val="0000FF"/>
                </a:solidFill>
              </a:rPr>
              <a:t>תשע"ג - </a:t>
            </a:r>
            <a:r>
              <a:rPr lang="he-IL" b="1" dirty="0">
                <a:solidFill>
                  <a:srgbClr val="FF0000"/>
                </a:solidFill>
              </a:rPr>
              <a:t>נבחר לראשון לציון הרב הראשי לישראל.</a:t>
            </a:r>
          </a:p>
          <a:p>
            <a:pPr marL="1074738"/>
            <a:r>
              <a:rPr lang="he-IL" b="1" dirty="0">
                <a:solidFill>
                  <a:srgbClr val="FF0000"/>
                </a:solidFill>
              </a:rPr>
              <a:t>תשע"ד - </a:t>
            </a:r>
            <a:r>
              <a:rPr lang="he-IL" b="1" dirty="0"/>
              <a:t>לאחר פטירת </a:t>
            </a:r>
            <a:r>
              <a:rPr lang="he-IL" b="1" dirty="0" smtClean="0"/>
              <a:t>אביו, המשיך </a:t>
            </a:r>
            <a:r>
              <a:rPr lang="he-IL" b="1" dirty="0"/>
              <a:t>את השיעור </a:t>
            </a:r>
            <a:r>
              <a:rPr lang="he-IL" b="1" dirty="0" smtClean="0"/>
              <a:t>של אביו, שהתקיים בכל מוצאי </a:t>
            </a:r>
            <a:r>
              <a:rPr lang="he-IL" b="1" dirty="0"/>
              <a:t>שבת בבית הכנסת </a:t>
            </a:r>
            <a:r>
              <a:rPr lang="he-IL" b="1" dirty="0" smtClean="0"/>
              <a:t>'תפארת ירושלים' של עדת </a:t>
            </a:r>
            <a:r>
              <a:rPr lang="he-IL" b="1" dirty="0" err="1"/>
              <a:t>היזדים</a:t>
            </a:r>
            <a:r>
              <a:rPr lang="he-IL" b="1" dirty="0"/>
              <a:t> בשכונת הבוכרים בירושלים. </a:t>
            </a:r>
            <a:r>
              <a:rPr lang="he-IL" b="1" dirty="0" smtClean="0"/>
              <a:t>השיעור מועבר לכל </a:t>
            </a:r>
            <a:r>
              <a:rPr lang="he-IL" b="1" dirty="0"/>
              <a:t>העולם </a:t>
            </a:r>
            <a:r>
              <a:rPr lang="he-IL" b="1" dirty="0" err="1"/>
              <a:t>בלווין</a:t>
            </a:r>
            <a:r>
              <a:rPr lang="he-IL" b="1" dirty="0"/>
              <a:t>, </a:t>
            </a:r>
          </a:p>
          <a:p>
            <a:pPr marL="1074738"/>
            <a:r>
              <a:rPr lang="he-IL" b="1" dirty="0">
                <a:solidFill>
                  <a:srgbClr val="FF0000"/>
                </a:solidFill>
              </a:rPr>
              <a:t>תשע"ו - </a:t>
            </a:r>
            <a:r>
              <a:rPr lang="he-IL" b="1" dirty="0"/>
              <a:t>נתמנה לנשיא ישיבת </a:t>
            </a:r>
            <a:r>
              <a:rPr lang="he-IL" b="1" dirty="0" smtClean="0"/>
              <a:t>'פורת יוסף</a:t>
            </a:r>
            <a:r>
              <a:rPr lang="he-IL" b="1" dirty="0"/>
              <a:t>'</a:t>
            </a:r>
            <a:r>
              <a:rPr lang="he-IL" b="1" dirty="0" smtClean="0"/>
              <a:t>.</a:t>
            </a:r>
          </a:p>
          <a:p>
            <a:pPr marL="1074738"/>
            <a:endParaRPr lang="he-IL" b="1" dirty="0"/>
          </a:p>
          <a:p>
            <a:pPr marL="1074738"/>
            <a:r>
              <a:rPr lang="he-IL" b="1" u="sng" dirty="0">
                <a:solidFill>
                  <a:srgbClr val="FF0000"/>
                </a:solidFill>
              </a:rPr>
              <a:t>מספריו: </a:t>
            </a:r>
            <a:r>
              <a:rPr lang="he-IL" b="1" dirty="0"/>
              <a:t>אוצר דינים לאשה ולבת, גרות כהלכתה, </a:t>
            </a:r>
            <a:r>
              <a:rPr lang="he-IL" b="1" dirty="0" smtClean="0"/>
              <a:t>דיני </a:t>
            </a:r>
            <a:r>
              <a:rPr lang="he-IL" b="1" dirty="0"/>
              <a:t>חינוך קטן ובר </a:t>
            </a:r>
            <a:r>
              <a:rPr lang="he-IL" b="1" dirty="0" smtClean="0"/>
              <a:t>מצווה, </a:t>
            </a:r>
            <a:r>
              <a:rPr lang="he-IL" b="1" dirty="0"/>
              <a:t>הגדה של פסח-ילקוט יוסף</a:t>
            </a:r>
            <a:r>
              <a:rPr lang="he-IL" b="1" dirty="0" smtClean="0"/>
              <a:t>, השיעור </a:t>
            </a:r>
            <a:r>
              <a:rPr lang="he-IL" b="1" dirty="0"/>
              <a:t>השבועי, </a:t>
            </a:r>
            <a:r>
              <a:rPr lang="he-IL" b="1" dirty="0" smtClean="0"/>
              <a:t>ילקוט </a:t>
            </a:r>
            <a:r>
              <a:rPr lang="he-IL" b="1" dirty="0"/>
              <a:t>יוסף, </a:t>
            </a:r>
            <a:r>
              <a:rPr lang="he-IL" b="1" dirty="0" smtClean="0"/>
              <a:t>ילקוט יוסף: השביעית </a:t>
            </a:r>
            <a:r>
              <a:rPr lang="he-IL" b="1" dirty="0"/>
              <a:t>והלכותיה, עין יצחק, </a:t>
            </a:r>
            <a:r>
              <a:rPr lang="he-IL" b="1" dirty="0" smtClean="0"/>
              <a:t>קיצור </a:t>
            </a:r>
            <a:r>
              <a:rPr lang="he-IL" b="1" dirty="0"/>
              <a:t>שולחן ערוך</a:t>
            </a:r>
            <a:r>
              <a:rPr lang="he-IL" b="1" dirty="0" smtClean="0"/>
              <a:t>: </a:t>
            </a:r>
            <a:r>
              <a:rPr lang="he-IL" b="1" dirty="0"/>
              <a:t>התלמוד והפוסקים, </a:t>
            </a:r>
            <a:r>
              <a:rPr lang="he-IL" b="1" dirty="0" smtClean="0"/>
              <a:t>קונטרס הספקות, שולחן </a:t>
            </a:r>
            <a:r>
              <a:rPr lang="he-IL" b="1" dirty="0"/>
              <a:t>המערכת, שו"ת הראשון </a:t>
            </a:r>
            <a:r>
              <a:rPr lang="he-IL" b="1" dirty="0" smtClean="0"/>
              <a:t>לציון, ועוד.</a:t>
            </a:r>
          </a:p>
        </p:txBody>
      </p:sp>
    </p:spTree>
    <p:extLst>
      <p:ext uri="{BB962C8B-B14F-4D97-AF65-F5344CB8AC3E}">
        <p14:creationId xmlns:p14="http://schemas.microsoft.com/office/powerpoint/2010/main" val="359486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924" y="137101"/>
            <a:ext cx="8173197" cy="61419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819027" y="6399892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/>
          <a:srcRect l="34334" t="68248" r="19817" b="12095"/>
          <a:stretch/>
        </p:blipFill>
        <p:spPr>
          <a:xfrm>
            <a:off x="94444" y="5048186"/>
            <a:ext cx="2053952" cy="123083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7" name="Picture 2" descr="הרב יצחק יוסף שליט&quot;א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" r="6285"/>
          <a:stretch/>
        </p:blipFill>
        <p:spPr bwMode="auto">
          <a:xfrm>
            <a:off x="10617694" y="137101"/>
            <a:ext cx="1185665" cy="145445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237375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8" t="12924" r="6244" b="2128"/>
          <a:stretch/>
        </p:blipFill>
        <p:spPr>
          <a:xfrm>
            <a:off x="678191" y="659876"/>
            <a:ext cx="4392892" cy="60899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1" t="1565" r="57397" b="48339"/>
          <a:stretch/>
        </p:blipFill>
        <p:spPr>
          <a:xfrm rot="5400000">
            <a:off x="7698888" y="-1196921"/>
            <a:ext cx="2121031" cy="6144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672901" y="187479"/>
            <a:ext cx="484619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תפקידי הרבנים הראשיים ומועצת הרבנות הראשית</a:t>
            </a:r>
            <a:endParaRPr lang="he-IL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540865" y="3025680"/>
            <a:ext cx="332975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חוק הרבנות הראשית לישראל – </a:t>
            </a:r>
            <a:r>
              <a:rPr lang="he-IL" sz="1600" b="1" dirty="0" err="1" smtClean="0"/>
              <a:t>תש"ם</a:t>
            </a:r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61815" y="4864962"/>
            <a:ext cx="579517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תודה ל"ידידי </a:t>
            </a:r>
            <a:r>
              <a:rPr lang="he-IL" sz="1600" b="1" dirty="0" err="1" smtClean="0"/>
              <a:t>החמ"ד</a:t>
            </a:r>
            <a:r>
              <a:rPr lang="he-IL" sz="1600" b="1" dirty="0" smtClean="0"/>
              <a:t>" על העזרה בכתיבת ה"תאריכון" המופיע לעיל.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0227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06900" y="242299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"לאורם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3206" y="265050"/>
            <a:ext cx="1405602" cy="225208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0000"/>
            </a:solidFill>
          </a:ln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192" y="118011"/>
            <a:ext cx="1501092" cy="239912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5332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</TotalTime>
  <Words>1943</Words>
  <Application>Microsoft Office PowerPoint</Application>
  <PresentationFormat>מסך רחב</PresentationFormat>
  <Paragraphs>352</Paragraphs>
  <Slides>41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David</vt:lpstr>
      <vt:lpstr>Guttman Stam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56</cp:revision>
  <dcterms:created xsi:type="dcterms:W3CDTF">2020-02-19T07:21:14Z</dcterms:created>
  <dcterms:modified xsi:type="dcterms:W3CDTF">2020-08-13T21:35:18Z</dcterms:modified>
</cp:coreProperties>
</file>