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5" r:id="rId11"/>
    <p:sldId id="276" r:id="rId12"/>
    <p:sldId id="279" r:id="rId13"/>
    <p:sldId id="277" r:id="rId14"/>
    <p:sldId id="278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73" r:id="rId2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C4CF4E1-C40A-445C-9541-66C2A1D143D4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8B43FB6-4FDD-4AE6-A317-14163C3C46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406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22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22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22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1344315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535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36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165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996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7240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21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6573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566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47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506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811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4ADF0-FC5C-47E1-A68D-E93D07973DD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62C16-94BA-4B7E-B091-1CB10B92D9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044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9" name="Text Box 15"/>
          <p:cNvSpPr txBox="1">
            <a:spLocks noChangeArrowheads="1"/>
          </p:cNvSpPr>
          <p:nvPr/>
        </p:nvSpPr>
        <p:spPr bwMode="auto">
          <a:xfrm>
            <a:off x="4460875" y="65532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400"/>
          </a:p>
        </p:txBody>
      </p:sp>
      <p:sp>
        <p:nvSpPr>
          <p:cNvPr id="3" name="TextBox 2"/>
          <p:cNvSpPr txBox="1"/>
          <p:nvPr/>
        </p:nvSpPr>
        <p:spPr>
          <a:xfrm>
            <a:off x="2771472" y="120554"/>
            <a:ext cx="666881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4800" b="1" dirty="0" smtClean="0"/>
              <a:t>100 שנה לרבנות הראשית</a:t>
            </a:r>
          </a:p>
        </p:txBody>
      </p:sp>
      <p:pic>
        <p:nvPicPr>
          <p:cNvPr id="1026" name="Picture 2" descr="http://www.hechalshlomo.org.il/~files/block/21073/big/zh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32" y="2714735"/>
            <a:ext cx="2216465" cy="166234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56617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041" y="4334972"/>
            <a:ext cx="3020659" cy="1891678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3749" y="4523684"/>
            <a:ext cx="2684847" cy="17872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78" y="3342930"/>
            <a:ext cx="1551288" cy="127254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http://upload-community.kipa.co.il/magazine/11192015109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661" y="1352871"/>
            <a:ext cx="1979312" cy="26264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745" y="261311"/>
            <a:ext cx="927838" cy="637446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259673" y="1120834"/>
            <a:ext cx="3703258" cy="707886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4000" b="1" dirty="0">
                <a:solidFill>
                  <a:schemeClr val="bg1"/>
                </a:solidFill>
              </a:rPr>
              <a:t>תרפ"א – </a:t>
            </a:r>
            <a:r>
              <a:rPr lang="he-IL" sz="4000" b="1" dirty="0" smtClean="0">
                <a:solidFill>
                  <a:schemeClr val="bg1"/>
                </a:solidFill>
              </a:rPr>
              <a:t>תשפ"א</a:t>
            </a:r>
            <a:endParaRPr lang="he-IL" sz="40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×§×××¥:×¡×× ××¨×× ××ª ××¨××©××ª ×××©×¨×× - ×ª×©×¢''×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663" y="4849132"/>
            <a:ext cx="1377518" cy="137751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מלבן 11"/>
          <p:cNvSpPr/>
          <p:nvPr/>
        </p:nvSpPr>
        <p:spPr>
          <a:xfrm>
            <a:off x="1613350" y="1958617"/>
            <a:ext cx="8965299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הרבנים הראשיים – תמונה, חתימה, שנות </a:t>
            </a:r>
            <a:r>
              <a:rPr lang="he-IL" sz="3200" b="1" dirty="0" smtClean="0">
                <a:solidFill>
                  <a:schemeClr val="bg1"/>
                </a:solidFill>
              </a:rPr>
              <a:t>חיים </a:t>
            </a:r>
            <a:r>
              <a:rPr lang="he-IL" sz="3200" b="1" dirty="0" smtClean="0">
                <a:solidFill>
                  <a:schemeClr val="bg1"/>
                </a:solidFill>
              </a:rPr>
              <a:t>וכהונה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5317" y="6457512"/>
            <a:ext cx="612218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רב בתי ספר בירושלים וחוקר תולדות הרבנות הראשית</a:t>
            </a:r>
            <a:endParaRPr lang="he-IL" sz="1600" b="1" dirty="0"/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6" t="35167" r="39056" b="34844"/>
          <a:stretch/>
        </p:blipFill>
        <p:spPr>
          <a:xfrm>
            <a:off x="10262818" y="192810"/>
            <a:ext cx="993787" cy="8173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375187" y="2625918"/>
            <a:ext cx="1426994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1">
            <a:spAutoFit/>
          </a:bodyPr>
          <a:lstStyle/>
          <a:p>
            <a:r>
              <a:rPr lang="he-IL" sz="2800" b="1" dirty="0" smtClean="0">
                <a:solidFill>
                  <a:schemeClr val="bg1"/>
                </a:solidFill>
              </a:rPr>
              <a:t>והפעלות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9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696" y="670443"/>
            <a:ext cx="4147339" cy="48915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697" y="670443"/>
            <a:ext cx="3969875" cy="4891596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xtLst/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1" t="48245" b="21102"/>
          <a:stretch/>
        </p:blipFill>
        <p:spPr>
          <a:xfrm rot="5400000">
            <a:off x="6202915" y="5593846"/>
            <a:ext cx="797574" cy="12494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342900" y="5663945"/>
            <a:ext cx="1022797" cy="8908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391482" y="181154"/>
            <a:ext cx="217052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2. הרב </a:t>
            </a:r>
            <a:r>
              <a:rPr lang="he-IL" sz="1600" b="1" dirty="0"/>
              <a:t>יעקב מאיר זצ"ל </a:t>
            </a:r>
          </a:p>
        </p:txBody>
      </p:sp>
      <p:sp>
        <p:nvSpPr>
          <p:cNvPr id="9" name="מלבן 8"/>
          <p:cNvSpPr/>
          <p:nvPr/>
        </p:nvSpPr>
        <p:spPr>
          <a:xfrm>
            <a:off x="7395099" y="181154"/>
            <a:ext cx="320793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 smtClean="0"/>
              <a:t>1. הרב </a:t>
            </a:r>
            <a:r>
              <a:rPr lang="he-IL" sz="1600" b="1" dirty="0"/>
              <a:t>אברהם יצחק הכהן </a:t>
            </a:r>
            <a:r>
              <a:rPr lang="he-IL" sz="1600" b="1" dirty="0" smtClean="0"/>
              <a:t>קוק זצ"ל </a:t>
            </a:r>
            <a:endParaRPr lang="he-IL" sz="1600" b="1" dirty="0"/>
          </a:p>
        </p:txBody>
      </p:sp>
      <p:sp>
        <p:nvSpPr>
          <p:cNvPr id="11" name="מלבן 10"/>
          <p:cNvSpPr/>
          <p:nvPr/>
        </p:nvSpPr>
        <p:spPr>
          <a:xfrm>
            <a:off x="7395099" y="6009010"/>
            <a:ext cx="3373515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   נולד</a:t>
            </a:r>
            <a:r>
              <a:rPr lang="he-IL" sz="1600" b="1" dirty="0"/>
              <a:t>: תרכ"ה; נפטר: תרצ"ה</a:t>
            </a:r>
          </a:p>
          <a:p>
            <a:r>
              <a:rPr lang="he-IL" sz="1600" b="1" dirty="0"/>
              <a:t>   </a:t>
            </a:r>
            <a:r>
              <a:rPr lang="he-IL" sz="1600" b="1" dirty="0" smtClean="0"/>
              <a:t> </a:t>
            </a:r>
            <a:r>
              <a:rPr lang="he-IL" sz="1600" b="1" dirty="0"/>
              <a:t>רב ראשי בשנים: </a:t>
            </a:r>
            <a:r>
              <a:rPr lang="he-IL" sz="1600" b="1" dirty="0" smtClean="0"/>
              <a:t>תרפ"א-תרצ"ה </a:t>
            </a:r>
            <a:endParaRPr lang="he-IL" sz="1600" b="1" dirty="0"/>
          </a:p>
        </p:txBody>
      </p:sp>
      <p:sp>
        <p:nvSpPr>
          <p:cNvPr id="12" name="מלבן 11"/>
          <p:cNvSpPr/>
          <p:nvPr/>
        </p:nvSpPr>
        <p:spPr>
          <a:xfrm>
            <a:off x="1534375" y="5939267"/>
            <a:ext cx="3488924" cy="61555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 smtClean="0"/>
              <a:t>       </a:t>
            </a:r>
            <a:r>
              <a:rPr lang="he-IL" sz="1600" b="1" dirty="0" smtClean="0"/>
              <a:t>נולד</a:t>
            </a:r>
            <a:r>
              <a:rPr lang="he-IL" sz="1600" b="1" dirty="0"/>
              <a:t>: תרט"ז; נפטר: תרצ"ט</a:t>
            </a:r>
          </a:p>
          <a:p>
            <a:r>
              <a:rPr lang="he-IL" sz="1600" b="1" dirty="0"/>
              <a:t>     רב ראשי בשנים: תרפ"א-תרצ"ט</a:t>
            </a:r>
          </a:p>
        </p:txBody>
      </p:sp>
    </p:spTree>
    <p:extLst>
      <p:ext uri="{BB962C8B-B14F-4D97-AF65-F5344CB8AC3E}">
        <p14:creationId xmlns:p14="http://schemas.microsoft.com/office/powerpoint/2010/main" val="132830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944" y="669800"/>
            <a:ext cx="3849255" cy="496833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8" t="50097" r="17002" b="38770"/>
          <a:stretch/>
        </p:blipFill>
        <p:spPr>
          <a:xfrm>
            <a:off x="5284623" y="5442605"/>
            <a:ext cx="2259728" cy="9343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7966384" y="208016"/>
            <a:ext cx="323037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 smtClean="0"/>
              <a:t>3. הרב </a:t>
            </a:r>
            <a:r>
              <a:rPr lang="he-IL" sz="1600" b="1" dirty="0"/>
              <a:t>יצחק אייזיק הלוי הרצוג זצ"ל </a:t>
            </a:r>
          </a:p>
        </p:txBody>
      </p:sp>
      <p:pic>
        <p:nvPicPr>
          <p:cNvPr id="5" name="Picture 13" descr="8E20940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" t="1394" r="2008"/>
          <a:stretch/>
        </p:blipFill>
        <p:spPr bwMode="auto">
          <a:xfrm>
            <a:off x="683005" y="669800"/>
            <a:ext cx="3614574" cy="499293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49645" y="256161"/>
            <a:ext cx="308129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4. הרב בן ציון מאיר חי עוזיאל זצ"ל</a:t>
            </a:r>
            <a:endParaRPr lang="he-IL" sz="1600" b="1" dirty="0"/>
          </a:p>
        </p:txBody>
      </p:sp>
      <p:pic>
        <p:nvPicPr>
          <p:cNvPr id="7" name="Picture 11" descr="65624C6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9" t="20863"/>
          <a:stretch>
            <a:fillRect/>
          </a:stretch>
        </p:blipFill>
        <p:spPr bwMode="auto">
          <a:xfrm>
            <a:off x="4738422" y="4203903"/>
            <a:ext cx="1092400" cy="74059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 descr="194F3E6C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75563" r="56808"/>
          <a:stretch/>
        </p:blipFill>
        <p:spPr bwMode="auto">
          <a:xfrm>
            <a:off x="4410172" y="3322775"/>
            <a:ext cx="1748901" cy="76604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מלבן 8"/>
          <p:cNvSpPr/>
          <p:nvPr/>
        </p:nvSpPr>
        <p:spPr>
          <a:xfrm>
            <a:off x="8133033" y="5761363"/>
            <a:ext cx="2897076" cy="61555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dirty="0" smtClean="0"/>
              <a:t>   </a:t>
            </a:r>
            <a:r>
              <a:rPr lang="he-IL" sz="1600" b="1" dirty="0" smtClean="0"/>
              <a:t>נולד</a:t>
            </a:r>
            <a:r>
              <a:rPr lang="he-IL" sz="1600" b="1" dirty="0"/>
              <a:t>: תרמ"ט; נפטר: תשי"ט</a:t>
            </a:r>
          </a:p>
          <a:p>
            <a:r>
              <a:rPr lang="he-IL" sz="1600" b="1" dirty="0"/>
              <a:t> רב ראשי בשנים: תרצ"ז-תשי"ט</a:t>
            </a:r>
          </a:p>
        </p:txBody>
      </p:sp>
      <p:sp>
        <p:nvSpPr>
          <p:cNvPr id="10" name="מלבן 9"/>
          <p:cNvSpPr/>
          <p:nvPr/>
        </p:nvSpPr>
        <p:spPr>
          <a:xfrm>
            <a:off x="683005" y="5812901"/>
            <a:ext cx="290550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נולד</a:t>
            </a:r>
            <a:r>
              <a:rPr lang="he-IL" sz="1600" b="1" dirty="0"/>
              <a:t>: תר"מ; נפטר: תשי"ג</a:t>
            </a:r>
          </a:p>
          <a:p>
            <a:r>
              <a:rPr lang="he-IL" sz="1600" b="1" dirty="0"/>
              <a:t> רב ראשי בשנים: תרצ"ט-תשי"ג</a:t>
            </a:r>
          </a:p>
        </p:txBody>
      </p:sp>
    </p:spTree>
    <p:extLst>
      <p:ext uri="{BB962C8B-B14F-4D97-AF65-F5344CB8AC3E}">
        <p14:creationId xmlns:p14="http://schemas.microsoft.com/office/powerpoint/2010/main" val="228328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1457326" y="231002"/>
            <a:ext cx="231353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altLang="he-IL" sz="1600" b="1" dirty="0" smtClean="0"/>
              <a:t>6. הרב </a:t>
            </a:r>
            <a:r>
              <a:rPr lang="he-IL" altLang="he-IL" sz="1600" b="1" dirty="0"/>
              <a:t>יצחק </a:t>
            </a:r>
            <a:r>
              <a:rPr lang="he-IL" altLang="he-IL" sz="1600" b="1" dirty="0" smtClean="0"/>
              <a:t>נסים זצ"ל</a:t>
            </a:r>
          </a:p>
        </p:txBody>
      </p:sp>
      <p:pic>
        <p:nvPicPr>
          <p:cNvPr id="4" name="תמונה 2"/>
          <p:cNvPicPr>
            <a:picLocks noChangeAspect="1" noChangeArrowheads="1"/>
          </p:cNvPicPr>
          <p:nvPr/>
        </p:nvPicPr>
        <p:blipFill rotWithShape="1">
          <a:blip r:embed="rId2" cstate="print"/>
          <a:srcRect l="16016" t="2157" r="5689" b="18321"/>
          <a:stretch/>
        </p:blipFill>
        <p:spPr bwMode="auto">
          <a:xfrm>
            <a:off x="7832435" y="652196"/>
            <a:ext cx="3611419" cy="487799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6" t="23819" r="17368" b="62330"/>
          <a:stretch/>
        </p:blipFill>
        <p:spPr>
          <a:xfrm rot="10800000">
            <a:off x="5207848" y="5373986"/>
            <a:ext cx="2279957" cy="9492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123256" y="202581"/>
            <a:ext cx="2973403" cy="338554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5. הרב איסר יהודה </a:t>
            </a:r>
            <a:r>
              <a:rPr lang="he-IL" sz="1600" b="1" dirty="0" err="1" smtClean="0"/>
              <a:t>אונטרמן</a:t>
            </a:r>
            <a:r>
              <a:rPr lang="he-IL" sz="1600" b="1" dirty="0" smtClean="0"/>
              <a:t> זצ"ל </a:t>
            </a:r>
            <a:endParaRPr lang="en-US" sz="1600" b="1" dirty="0"/>
          </a:p>
        </p:txBody>
      </p:sp>
      <p:pic>
        <p:nvPicPr>
          <p:cNvPr id="8" name="Picture 5" descr="151D6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34" y="3429000"/>
            <a:ext cx="2138772" cy="8807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מלבן 9"/>
          <p:cNvSpPr/>
          <p:nvPr/>
        </p:nvSpPr>
        <p:spPr>
          <a:xfrm>
            <a:off x="8123256" y="5752318"/>
            <a:ext cx="304276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נולד</a:t>
            </a:r>
            <a:r>
              <a:rPr lang="he-IL" sz="1600" b="1" dirty="0"/>
              <a:t>: תרמ"ו; נפטר: תשל"ו</a:t>
            </a:r>
          </a:p>
          <a:p>
            <a:r>
              <a:rPr lang="he-IL" sz="1600" b="1" dirty="0"/>
              <a:t>רב ראשי בשנים: תשכ"ד-תשל"ג</a:t>
            </a:r>
          </a:p>
        </p:txBody>
      </p:sp>
      <p:sp>
        <p:nvSpPr>
          <p:cNvPr id="11" name="מלבן 10"/>
          <p:cNvSpPr/>
          <p:nvPr/>
        </p:nvSpPr>
        <p:spPr>
          <a:xfrm>
            <a:off x="864473" y="5738455"/>
            <a:ext cx="290638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נולד</a:t>
            </a:r>
            <a:r>
              <a:rPr lang="he-IL" sz="1600" b="1" dirty="0"/>
              <a:t>: תרנ"ו; נפטר: תשמ"א</a:t>
            </a:r>
          </a:p>
          <a:p>
            <a:r>
              <a:rPr lang="he-IL" sz="1600" b="1" dirty="0"/>
              <a:t>רב ראשי בשנים: תשט"ו-תשל"ג</a:t>
            </a:r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5"/>
          <a:srcRect l="24609" r="22486" b="46762"/>
          <a:stretch/>
        </p:blipFill>
        <p:spPr>
          <a:xfrm>
            <a:off x="655782" y="652196"/>
            <a:ext cx="3505153" cy="49271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57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997" y="657896"/>
            <a:ext cx="3602854" cy="493010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8531637" y="193709"/>
            <a:ext cx="224410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600" b="1" dirty="0" smtClean="0"/>
              <a:t>7. הרב </a:t>
            </a:r>
            <a:r>
              <a:rPr lang="he-IL" altLang="he-IL" sz="1600" b="1" dirty="0"/>
              <a:t>שלמה </a:t>
            </a:r>
            <a:r>
              <a:rPr lang="he-IL" altLang="he-IL" sz="1600" b="1" dirty="0" smtClean="0"/>
              <a:t>גורן זצ"ל</a:t>
            </a:r>
            <a:endParaRPr lang="en-US" altLang="he-IL" sz="1600" b="1" dirty="0"/>
          </a:p>
        </p:txBody>
      </p:sp>
      <p:pic>
        <p:nvPicPr>
          <p:cNvPr id="4" name="תמונה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7" t="60086" r="54625" b="4839"/>
          <a:stretch/>
        </p:blipFill>
        <p:spPr bwMode="auto">
          <a:xfrm>
            <a:off x="6343282" y="4699670"/>
            <a:ext cx="1224136" cy="159278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ב-1983 פרש הרב עובדיה מתפקיד הרב הראשי והקים את ש&quot;ס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9"/>
          <a:stretch/>
        </p:blipFill>
        <p:spPr bwMode="auto">
          <a:xfrm>
            <a:off x="311970" y="657896"/>
            <a:ext cx="3945038" cy="493010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118945" y="193709"/>
            <a:ext cx="233108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he-IL" altLang="he-IL" sz="1600" b="1" dirty="0" smtClean="0"/>
              <a:t>8. הרב </a:t>
            </a:r>
            <a:r>
              <a:rPr lang="he-IL" altLang="he-IL" sz="1600" b="1" dirty="0"/>
              <a:t>עובדיה </a:t>
            </a:r>
            <a:r>
              <a:rPr lang="he-IL" altLang="he-IL" sz="1600" b="1" dirty="0" smtClean="0"/>
              <a:t>יוסף זצ"ל </a:t>
            </a:r>
            <a:endParaRPr lang="en-US" altLang="he-IL" sz="1600" b="1" dirty="0"/>
          </a:p>
        </p:txBody>
      </p:sp>
      <p:pic>
        <p:nvPicPr>
          <p:cNvPr id="7" name="Picture 4" descr="BB82CDFB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83564" r="43226" b="2399"/>
          <a:stretch/>
        </p:blipFill>
        <p:spPr bwMode="auto">
          <a:xfrm>
            <a:off x="4376409" y="3270920"/>
            <a:ext cx="1847471" cy="84888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מלבן 9"/>
          <p:cNvSpPr/>
          <p:nvPr/>
        </p:nvSpPr>
        <p:spPr>
          <a:xfrm>
            <a:off x="7853708" y="5713633"/>
            <a:ext cx="359996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        נולד</a:t>
            </a:r>
            <a:r>
              <a:rPr lang="he-IL" sz="1600" b="1" dirty="0"/>
              <a:t>: תרע"ח; נפטר: תשנ"ה</a:t>
            </a:r>
          </a:p>
          <a:p>
            <a:r>
              <a:rPr lang="he-IL" sz="1600" b="1" dirty="0"/>
              <a:t>         רב ראשי בשנים: תשל"ג-תשמ"ג</a:t>
            </a:r>
          </a:p>
        </p:txBody>
      </p:sp>
      <p:sp>
        <p:nvSpPr>
          <p:cNvPr id="13" name="מלבן 12"/>
          <p:cNvSpPr/>
          <p:nvPr/>
        </p:nvSpPr>
        <p:spPr>
          <a:xfrm>
            <a:off x="582110" y="5707679"/>
            <a:ext cx="307864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נולד</a:t>
            </a:r>
            <a:r>
              <a:rPr lang="he-IL" sz="1600" b="1" dirty="0"/>
              <a:t>: תרפ"א, נפטר: תשע"ד </a:t>
            </a:r>
          </a:p>
          <a:p>
            <a:r>
              <a:rPr lang="he-IL" sz="1600" b="1" dirty="0"/>
              <a:t>רב ראשי בשנים: תשל"ג-תשמ"ג</a:t>
            </a:r>
          </a:p>
        </p:txBody>
      </p:sp>
    </p:spTree>
    <p:extLst>
      <p:ext uri="{BB962C8B-B14F-4D97-AF65-F5344CB8AC3E}">
        <p14:creationId xmlns:p14="http://schemas.microsoft.com/office/powerpoint/2010/main" val="186805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5" t="4527" r="24400" b="31773"/>
          <a:stretch>
            <a:fillRect/>
          </a:stretch>
        </p:blipFill>
        <p:spPr bwMode="auto">
          <a:xfrm flipH="1">
            <a:off x="7536308" y="644299"/>
            <a:ext cx="3855592" cy="48878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3400" y="211046"/>
            <a:ext cx="252519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9. הרב אברהם שפירא זצ"ל</a:t>
            </a:r>
            <a:endParaRPr lang="he-IL" sz="16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769" y="5167939"/>
            <a:ext cx="1798203" cy="1158274"/>
          </a:xfrm>
          <a:prstGeom prst="rect">
            <a:avLst/>
          </a:prstGeom>
        </p:spPr>
      </p:pic>
      <p:pic>
        <p:nvPicPr>
          <p:cNvPr id="6" name="Picture 2" descr="http://www.shabes.net/images/haraveliyah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71" y="661269"/>
            <a:ext cx="3954454" cy="494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54978" y="207674"/>
            <a:ext cx="241284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>
                <a:solidFill>
                  <a:prstClr val="black"/>
                </a:solidFill>
              </a:rPr>
              <a:t>10. הרב מרדכי אליהו זצ"ל</a:t>
            </a: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2733" y="3525322"/>
            <a:ext cx="1340036" cy="1207479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7910474" y="5710660"/>
            <a:ext cx="3253637" cy="61555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dirty="0" smtClean="0"/>
              <a:t>     </a:t>
            </a:r>
            <a:r>
              <a:rPr lang="he-IL" sz="1600" b="1" dirty="0" smtClean="0"/>
              <a:t>נולד</a:t>
            </a:r>
            <a:r>
              <a:rPr lang="he-IL" sz="1600" b="1" dirty="0"/>
              <a:t>: תרע"א; נפטר: תשס"ח</a:t>
            </a:r>
          </a:p>
          <a:p>
            <a:r>
              <a:rPr lang="he-IL" sz="1600" b="1" dirty="0"/>
              <a:t>    רב ראשי בשנים: תשמ"ג-תשנ"ג</a:t>
            </a:r>
          </a:p>
        </p:txBody>
      </p:sp>
      <p:sp>
        <p:nvSpPr>
          <p:cNvPr id="9" name="מלבן 8"/>
          <p:cNvSpPr/>
          <p:nvPr/>
        </p:nvSpPr>
        <p:spPr>
          <a:xfrm>
            <a:off x="284171" y="5721513"/>
            <a:ext cx="3441246" cy="61555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dirty="0" smtClean="0"/>
              <a:t>        </a:t>
            </a:r>
            <a:r>
              <a:rPr lang="he-IL" sz="1600" b="1" dirty="0" smtClean="0"/>
              <a:t>נולד</a:t>
            </a:r>
            <a:r>
              <a:rPr lang="he-IL" sz="1600" b="1" dirty="0"/>
              <a:t>: תרפ"ט; נפטר: תש"ע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  רב </a:t>
            </a:r>
            <a:r>
              <a:rPr lang="he-IL" sz="1600" b="1" dirty="0"/>
              <a:t>ראשי בשנים: תשמ"ג-תשנ"ג</a:t>
            </a:r>
          </a:p>
        </p:txBody>
      </p:sp>
    </p:spTree>
    <p:extLst>
      <p:ext uri="{BB962C8B-B14F-4D97-AF65-F5344CB8AC3E}">
        <p14:creationId xmlns:p14="http://schemas.microsoft.com/office/powerpoint/2010/main" val="1609571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8" t="3624" r="11147" b="36252"/>
          <a:stretch/>
        </p:blipFill>
        <p:spPr>
          <a:xfrm>
            <a:off x="120074" y="633570"/>
            <a:ext cx="3931569" cy="49882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769703" y="184834"/>
            <a:ext cx="279114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 smtClean="0"/>
              <a:t>12. הרב </a:t>
            </a:r>
            <a:r>
              <a:rPr lang="he-IL" sz="1600" b="1" dirty="0"/>
              <a:t>אליהו בקשי </a:t>
            </a:r>
            <a:r>
              <a:rPr lang="he-IL" sz="1600" b="1" dirty="0" smtClean="0"/>
              <a:t>דורון זצ"ל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7" t="76526" r="27425" b="5264"/>
          <a:stretch/>
        </p:blipFill>
        <p:spPr>
          <a:xfrm>
            <a:off x="4151470" y="3707837"/>
            <a:ext cx="2290187" cy="10431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6" descr="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r="50000" b="1340"/>
          <a:stretch>
            <a:fillRect/>
          </a:stretch>
        </p:blipFill>
        <p:spPr bwMode="auto">
          <a:xfrm>
            <a:off x="7712640" y="682734"/>
            <a:ext cx="3660210" cy="4905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9" t="81111" r="33901" b="3272"/>
          <a:stretch/>
        </p:blipFill>
        <p:spPr>
          <a:xfrm>
            <a:off x="5228536" y="5271032"/>
            <a:ext cx="2333626" cy="1070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080478" y="184834"/>
            <a:ext cx="300283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11. הרב ישראל מאיר לאו </a:t>
            </a:r>
            <a:r>
              <a:rPr lang="he-IL" sz="1600" b="1" dirty="0" err="1" smtClean="0"/>
              <a:t>שליט"א</a:t>
            </a:r>
            <a:endParaRPr lang="he-IL" sz="1600" b="1" dirty="0"/>
          </a:p>
        </p:txBody>
      </p:sp>
      <p:sp>
        <p:nvSpPr>
          <p:cNvPr id="8" name="מלבן 7"/>
          <p:cNvSpPr/>
          <p:nvPr/>
        </p:nvSpPr>
        <p:spPr>
          <a:xfrm>
            <a:off x="8002175" y="5747346"/>
            <a:ext cx="3081140" cy="61555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dirty="0"/>
              <a:t> </a:t>
            </a:r>
            <a:r>
              <a:rPr lang="he-IL" dirty="0" smtClean="0"/>
              <a:t>            </a:t>
            </a:r>
            <a:r>
              <a:rPr lang="he-IL" sz="1600" b="1" dirty="0" smtClean="0"/>
              <a:t>נולד</a:t>
            </a:r>
            <a:r>
              <a:rPr lang="he-IL" sz="1600" b="1" dirty="0"/>
              <a:t>: תרצ"ז</a:t>
            </a:r>
          </a:p>
          <a:p>
            <a:r>
              <a:rPr lang="he-IL" sz="1600" b="1" dirty="0"/>
              <a:t>  רב ראשי בשנים: תשנ"ג-תשס"ג</a:t>
            </a:r>
          </a:p>
        </p:txBody>
      </p:sp>
      <p:sp>
        <p:nvSpPr>
          <p:cNvPr id="9" name="מלבן 8"/>
          <p:cNvSpPr/>
          <p:nvPr/>
        </p:nvSpPr>
        <p:spPr>
          <a:xfrm>
            <a:off x="280149" y="5747346"/>
            <a:ext cx="3611418" cy="61555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dirty="0" smtClean="0"/>
              <a:t>         </a:t>
            </a:r>
            <a:r>
              <a:rPr lang="he-IL" sz="1600" b="1" dirty="0" smtClean="0"/>
              <a:t>נולד</a:t>
            </a:r>
            <a:r>
              <a:rPr lang="he-IL" sz="1600" b="1" dirty="0"/>
              <a:t>: תש"א; נפטר: </a:t>
            </a:r>
            <a:r>
              <a:rPr lang="he-IL" sz="1600" b="1" dirty="0" err="1" smtClean="0"/>
              <a:t>תש"ף</a:t>
            </a:r>
            <a:endParaRPr lang="he-IL" sz="1600" b="1" dirty="0"/>
          </a:p>
          <a:p>
            <a:r>
              <a:rPr lang="he-IL" sz="1600" b="1" dirty="0" smtClean="0"/>
              <a:t>      רב </a:t>
            </a:r>
            <a:r>
              <a:rPr lang="he-IL" sz="1600" b="1" dirty="0"/>
              <a:t>ראשי בשנים: תשנ"ג-תשס"ג</a:t>
            </a:r>
          </a:p>
        </p:txBody>
      </p:sp>
    </p:spTree>
    <p:extLst>
      <p:ext uri="{BB962C8B-B14F-4D97-AF65-F5344CB8AC3E}">
        <p14:creationId xmlns:p14="http://schemas.microsoft.com/office/powerpoint/2010/main" val="19455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rabbi-metz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300" y="623768"/>
            <a:ext cx="3772900" cy="494674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90086" y="202309"/>
            <a:ext cx="245932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13. הרב יונה מצגר </a:t>
            </a:r>
            <a:r>
              <a:rPr lang="he-IL" sz="1600" b="1" dirty="0" err="1" smtClean="0"/>
              <a:t>שליט"א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479" y="5214667"/>
            <a:ext cx="2754445" cy="12160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1" t="3302" r="15822" b="33078"/>
          <a:stretch/>
        </p:blipFill>
        <p:spPr>
          <a:xfrm>
            <a:off x="561975" y="608186"/>
            <a:ext cx="3720436" cy="49623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748" y="3429000"/>
            <a:ext cx="2118576" cy="12946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62580" y="186726"/>
            <a:ext cx="314380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14. הרב שלמה משה עמאר </a:t>
            </a:r>
            <a:r>
              <a:rPr lang="he-IL" sz="1600" b="1" dirty="0" err="1" smtClean="0"/>
              <a:t>שליט"א</a:t>
            </a:r>
            <a:endParaRPr lang="he-IL" sz="1600" b="1" dirty="0" smtClean="0"/>
          </a:p>
        </p:txBody>
      </p:sp>
      <p:sp>
        <p:nvSpPr>
          <p:cNvPr id="8" name="מלבן 7"/>
          <p:cNvSpPr/>
          <p:nvPr/>
        </p:nvSpPr>
        <p:spPr>
          <a:xfrm>
            <a:off x="7911119" y="5822694"/>
            <a:ext cx="341726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                 נולד</a:t>
            </a:r>
            <a:r>
              <a:rPr lang="he-IL" sz="1600" b="1" dirty="0"/>
              <a:t>: תשי"ג</a:t>
            </a:r>
          </a:p>
          <a:p>
            <a:r>
              <a:rPr lang="he-IL" sz="1600" b="1" dirty="0"/>
              <a:t>     רב ראשי בשנים: תשס"ג – תשע"ג</a:t>
            </a:r>
          </a:p>
        </p:txBody>
      </p:sp>
      <p:sp>
        <p:nvSpPr>
          <p:cNvPr id="9" name="מלבן 8"/>
          <p:cNvSpPr/>
          <p:nvPr/>
        </p:nvSpPr>
        <p:spPr>
          <a:xfrm>
            <a:off x="837996" y="5822695"/>
            <a:ext cx="3168393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dirty="0"/>
              <a:t> </a:t>
            </a:r>
            <a:r>
              <a:rPr lang="he-IL" sz="1600" dirty="0" smtClean="0"/>
              <a:t>             </a:t>
            </a:r>
            <a:r>
              <a:rPr lang="he-IL" sz="1600" b="1" dirty="0" smtClean="0"/>
              <a:t>נולד: תש"ח</a:t>
            </a:r>
          </a:p>
          <a:p>
            <a:r>
              <a:rPr lang="he-IL" sz="1600" b="1" dirty="0" smtClean="0"/>
              <a:t>רב ראשי בשנים: תשס"ג-תשע"ג</a:t>
            </a:r>
          </a:p>
        </p:txBody>
      </p:sp>
    </p:spTree>
    <p:extLst>
      <p:ext uri="{BB962C8B-B14F-4D97-AF65-F5344CB8AC3E}">
        <p14:creationId xmlns:p14="http://schemas.microsoft.com/office/powerpoint/2010/main" val="3864175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-1" r="23195" b="42716"/>
          <a:stretch/>
        </p:blipFill>
        <p:spPr>
          <a:xfrm>
            <a:off x="7705726" y="700799"/>
            <a:ext cx="3857624" cy="49246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t="69419" r="51996" b="11284"/>
          <a:stretch/>
        </p:blipFill>
        <p:spPr>
          <a:xfrm>
            <a:off x="5280704" y="4968913"/>
            <a:ext cx="2311238" cy="13130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2" descr="הרב יצחק יוסף שליט&quot;א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" r="6285"/>
          <a:stretch/>
        </p:blipFill>
        <p:spPr bwMode="auto">
          <a:xfrm>
            <a:off x="699144" y="700798"/>
            <a:ext cx="3933711" cy="48332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1438277" y="220412"/>
            <a:ext cx="252986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 smtClean="0"/>
              <a:t>16. הרב </a:t>
            </a:r>
            <a:r>
              <a:rPr lang="he-IL" sz="1600" b="1" dirty="0"/>
              <a:t>יצחק </a:t>
            </a:r>
            <a:r>
              <a:rPr lang="he-IL" sz="1600" b="1" dirty="0" smtClean="0"/>
              <a:t>יוסף </a:t>
            </a:r>
            <a:r>
              <a:rPr lang="he-IL" sz="1600" b="1" dirty="0" err="1" smtClean="0"/>
              <a:t>שליט"א</a:t>
            </a:r>
            <a:r>
              <a:rPr lang="he-IL" sz="1600" b="1" dirty="0" smtClean="0"/>
              <a:t> 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/>
          <a:srcRect l="51104" t="69419" r="6017" b="11284"/>
          <a:stretch/>
        </p:blipFill>
        <p:spPr>
          <a:xfrm>
            <a:off x="4718488" y="2851499"/>
            <a:ext cx="2393538" cy="15223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מלבן 7"/>
          <p:cNvSpPr/>
          <p:nvPr/>
        </p:nvSpPr>
        <p:spPr>
          <a:xfrm>
            <a:off x="8724446" y="273755"/>
            <a:ext cx="232307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1600" b="1" dirty="0" smtClean="0"/>
              <a:t>15. הרב דוד לאו </a:t>
            </a:r>
            <a:r>
              <a:rPr lang="he-IL" sz="1600" b="1" dirty="0" err="1" smtClean="0"/>
              <a:t>שליט"א</a:t>
            </a:r>
            <a:r>
              <a:rPr lang="he-IL" sz="1600" b="1" dirty="0" smtClean="0"/>
              <a:t> </a:t>
            </a:r>
          </a:p>
        </p:txBody>
      </p:sp>
      <p:sp>
        <p:nvSpPr>
          <p:cNvPr id="6" name="מלבן 5"/>
          <p:cNvSpPr/>
          <p:nvPr/>
        </p:nvSpPr>
        <p:spPr>
          <a:xfrm>
            <a:off x="8353611" y="5827147"/>
            <a:ext cx="2561853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1600" b="1" dirty="0" smtClean="0"/>
              <a:t>       נולד</a:t>
            </a:r>
            <a:r>
              <a:rPr lang="he-IL" sz="1600" b="1" dirty="0"/>
              <a:t>: תשכ"ו</a:t>
            </a:r>
          </a:p>
          <a:p>
            <a:r>
              <a:rPr lang="he-IL" sz="1600" b="1" dirty="0" smtClean="0"/>
              <a:t>רב </a:t>
            </a:r>
            <a:r>
              <a:rPr lang="he-IL" sz="1600" b="1" dirty="0"/>
              <a:t>ראשי משנת: </a:t>
            </a:r>
            <a:r>
              <a:rPr lang="he-IL" sz="1600" b="1" dirty="0" smtClean="0"/>
              <a:t>תשע"ג - </a:t>
            </a:r>
            <a:endParaRPr lang="he-IL" sz="1600" b="1" dirty="0"/>
          </a:p>
        </p:txBody>
      </p:sp>
      <p:sp>
        <p:nvSpPr>
          <p:cNvPr id="9" name="מלבן 8"/>
          <p:cNvSpPr/>
          <p:nvPr/>
        </p:nvSpPr>
        <p:spPr>
          <a:xfrm>
            <a:off x="1228725" y="5827147"/>
            <a:ext cx="2391071" cy="61555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 smtClean="0"/>
              <a:t>     </a:t>
            </a:r>
            <a:r>
              <a:rPr lang="he-IL" sz="1600" b="1" dirty="0" smtClean="0"/>
              <a:t>נולד</a:t>
            </a:r>
            <a:r>
              <a:rPr lang="he-IL" sz="1600" b="1" dirty="0"/>
              <a:t>: תשי"ב</a:t>
            </a:r>
          </a:p>
          <a:p>
            <a:r>
              <a:rPr lang="he-IL" sz="1600" b="1" dirty="0"/>
              <a:t>רב ראשי משנת: תשע"ג -</a:t>
            </a:r>
          </a:p>
        </p:txBody>
      </p:sp>
    </p:spTree>
    <p:extLst>
      <p:ext uri="{BB962C8B-B14F-4D97-AF65-F5344CB8AC3E}">
        <p14:creationId xmlns:p14="http://schemas.microsoft.com/office/powerpoint/2010/main" val="257525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482" y="4202732"/>
            <a:ext cx="1667280" cy="10785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80322" y="1251751"/>
            <a:ext cx="1231355" cy="1635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080" y="166596"/>
            <a:ext cx="4760763" cy="644726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01" y="166596"/>
            <a:ext cx="4103280" cy="66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5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98029" y="1010771"/>
            <a:ext cx="1231355" cy="1635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67" y="3429000"/>
            <a:ext cx="1667280" cy="10785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29842" y="228253"/>
            <a:ext cx="213231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לתלמידים - להשלמה</a:t>
            </a:r>
            <a:endParaRPr lang="he-IL" b="1" dirty="0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21" y="23714"/>
            <a:ext cx="4397961" cy="673846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179" y="85910"/>
            <a:ext cx="4796715" cy="667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8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900" y="635538"/>
            <a:ext cx="4283560" cy="603350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0" y="573229"/>
            <a:ext cx="4401639" cy="62181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99917" y="1228025"/>
            <a:ext cx="612560" cy="86113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6" name="TextBox 5"/>
          <p:cNvSpPr txBox="1"/>
          <p:nvPr/>
        </p:nvSpPr>
        <p:spPr>
          <a:xfrm>
            <a:off x="5432196" y="718650"/>
            <a:ext cx="132760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תעודת זהות</a:t>
            </a:r>
            <a:endParaRPr lang="he-IL" b="1" dirty="0"/>
          </a:p>
        </p:txBody>
      </p:sp>
      <p:pic>
        <p:nvPicPr>
          <p:cNvPr id="7" name="תמונה 6" descr="http://www.jerusalem-old-city.org/image/users/164218/ftp/my_files/g-elul/%D7%94%D7%A8%D7%91%20%D7%A7%D7%95%D7%A7.jpg?id=87135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86" y="1228025"/>
            <a:ext cx="623272" cy="8611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644" y="1185739"/>
            <a:ext cx="665497" cy="9034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37592" y="148040"/>
            <a:ext cx="65168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'תעודת זהות' למילוי ע"י התלמידים -  </a:t>
            </a:r>
            <a:r>
              <a:rPr lang="he-IL" b="1" dirty="0"/>
              <a:t>מה את\ה לוקח\ת אתך </a:t>
            </a:r>
            <a:r>
              <a:rPr lang="he-IL" b="1" dirty="0" smtClean="0"/>
              <a:t>מהרב? </a:t>
            </a:r>
            <a:endParaRPr lang="he-IL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106495" y="6145823"/>
            <a:ext cx="189729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400" b="1" dirty="0" smtClean="0"/>
              <a:t>מתן חומר עזר לתלמיד </a:t>
            </a:r>
          </a:p>
          <a:p>
            <a:r>
              <a:rPr lang="he-IL" sz="1400" b="1" dirty="0" smtClean="0"/>
              <a:t>למילוי תעודת הזהות</a:t>
            </a:r>
            <a:endParaRPr lang="he-IL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21362" y="1658592"/>
            <a:ext cx="1547219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פתיחה הנושא</a:t>
            </a:r>
          </a:p>
          <a:p>
            <a:r>
              <a:rPr lang="he-IL" b="1" dirty="0" smtClean="0"/>
              <a:t>סיכום הנושא</a:t>
            </a:r>
          </a:p>
          <a:p>
            <a:r>
              <a:rPr lang="he-IL" b="1" dirty="0" smtClean="0"/>
              <a:t>מילוי בתערוכה</a:t>
            </a:r>
          </a:p>
          <a:p>
            <a:r>
              <a:rPr lang="he-IL" b="1" dirty="0" smtClean="0"/>
              <a:t>מילוי בכיתה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454353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139697" y="394692"/>
            <a:ext cx="7909820" cy="64633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1. </a:t>
            </a:r>
            <a:r>
              <a:rPr lang="he-IL" b="1" dirty="0">
                <a:solidFill>
                  <a:srgbClr val="FF0000"/>
                </a:solidFill>
              </a:rPr>
              <a:t>הרב אברהם יצחק הכהן קוק [אשכנזי]:  </a:t>
            </a:r>
            <a:r>
              <a:rPr lang="he-IL" b="1" dirty="0"/>
              <a:t>ט"ז באדר א' תרפ"א - ג' באלול תרצ"ה</a:t>
            </a:r>
          </a:p>
          <a:p>
            <a:r>
              <a:rPr lang="he-IL" b="1" dirty="0">
                <a:solidFill>
                  <a:srgbClr val="FF0000"/>
                </a:solidFill>
              </a:rPr>
              <a:t>2. הרב יעקב מאיר [ספרדי]:  </a:t>
            </a:r>
            <a:r>
              <a:rPr lang="he-IL" b="1" dirty="0"/>
              <a:t>ט"ז באדר א' תרפ"א - </a:t>
            </a:r>
            <a:r>
              <a:rPr lang="he-IL" b="1" dirty="0" smtClean="0"/>
              <a:t>ט' </a:t>
            </a:r>
            <a:r>
              <a:rPr lang="he-IL" b="1" dirty="0"/>
              <a:t>בסיון תרצ"ט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3. הרב יצחק אייזיק הלוי הרצוג [א]:  </a:t>
            </a:r>
            <a:r>
              <a:rPr lang="he-IL" b="1" dirty="0"/>
              <a:t>י"ז בכסלו תרצ"ז - י"ט בתמוז תשי"ט</a:t>
            </a:r>
          </a:p>
          <a:p>
            <a:r>
              <a:rPr lang="he-IL" b="1" dirty="0">
                <a:solidFill>
                  <a:srgbClr val="FF0000"/>
                </a:solidFill>
              </a:rPr>
              <a:t>4. הרב בן ציון מאיר חי עוזיאל [ס]:  </a:t>
            </a:r>
            <a:r>
              <a:rPr lang="he-IL" b="1" dirty="0"/>
              <a:t>י' בתמוז תרצ"ט - כ"ד באלול תשי"ג 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5. הרב איסר יהודה </a:t>
            </a:r>
            <a:r>
              <a:rPr lang="he-IL" b="1" dirty="0" err="1">
                <a:solidFill>
                  <a:srgbClr val="FF0000"/>
                </a:solidFill>
              </a:rPr>
              <a:t>אונטרמן</a:t>
            </a:r>
            <a:r>
              <a:rPr lang="he-IL" b="1" dirty="0">
                <a:solidFill>
                  <a:srgbClr val="FF0000"/>
                </a:solidFill>
              </a:rPr>
              <a:t> [א]:  </a:t>
            </a:r>
            <a:r>
              <a:rPr lang="he-IL" b="1" dirty="0"/>
              <a:t>ד' בניסן תשכ"ד - ז' בחשון תשל"ג</a:t>
            </a:r>
          </a:p>
          <a:p>
            <a:r>
              <a:rPr lang="he-IL" b="1" dirty="0">
                <a:solidFill>
                  <a:srgbClr val="FF0000"/>
                </a:solidFill>
              </a:rPr>
              <a:t>6. הרב יצחק נסים [ס]:  </a:t>
            </a:r>
            <a:r>
              <a:rPr lang="he-IL" b="1" dirty="0"/>
              <a:t>כ"ט בשבט תשט"ו - ז' בחשון תשל"ג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7. הרב שלמה גורן [א]:  </a:t>
            </a:r>
            <a:r>
              <a:rPr lang="he-IL" b="1" dirty="0"/>
              <a:t>ז' בחשון תשל"ג - א' בניסן תשמ"ג</a:t>
            </a:r>
          </a:p>
          <a:p>
            <a:r>
              <a:rPr lang="he-IL" b="1" dirty="0">
                <a:solidFill>
                  <a:srgbClr val="FF0000"/>
                </a:solidFill>
              </a:rPr>
              <a:t>8. הרב עובדיה יוסף [ס]:  </a:t>
            </a:r>
            <a:r>
              <a:rPr lang="he-IL" b="1" dirty="0"/>
              <a:t>ז' בחשון תשל"ג - א' בניסן תשמ"ג 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9. הרב אברהם שפירא [א]:  </a:t>
            </a:r>
            <a:r>
              <a:rPr lang="he-IL" b="1" dirty="0"/>
              <a:t>א' בניסן תשמ"ג - כ"ט באדר תשנ"ג</a:t>
            </a:r>
          </a:p>
          <a:p>
            <a:r>
              <a:rPr lang="he-IL" b="1" dirty="0">
                <a:solidFill>
                  <a:srgbClr val="FF0000"/>
                </a:solidFill>
              </a:rPr>
              <a:t>10. הרב מרדכי אליהו [ס]:  </a:t>
            </a:r>
            <a:r>
              <a:rPr lang="he-IL" b="1" dirty="0"/>
              <a:t>א' בניסן תשמ"ג - כ"ט באדר תשנ"ג</a:t>
            </a:r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11. הרב ישראל מאיר לאו [א]:  </a:t>
            </a:r>
            <a:r>
              <a:rPr lang="he-IL" b="1" dirty="0" smtClean="0"/>
              <a:t>ל' שבט תשנ"ג - ב' בניסן תשס"ג </a:t>
            </a:r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12. הרב אליהו בקשי דורון [ס]:  </a:t>
            </a:r>
            <a:r>
              <a:rPr lang="he-IL" b="1" dirty="0" smtClean="0"/>
              <a:t>ל' שבט תשנ"ג - ב' בניסן תשס"ג 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13. הרב יונה יחיאל מצגר [א]: </a:t>
            </a:r>
            <a:r>
              <a:rPr lang="he-IL" b="1" dirty="0" smtClean="0"/>
              <a:t>י"ב בניסן תשס"ג - י"ז באב תשע"ג </a:t>
            </a:r>
          </a:p>
          <a:p>
            <a:r>
              <a:rPr lang="he-IL" b="1" dirty="0" smtClean="0">
                <a:solidFill>
                  <a:srgbClr val="FF0000"/>
                </a:solidFill>
              </a:rPr>
              <a:t>14. הרב שלמה משה עמאר [</a:t>
            </a:r>
            <a:r>
              <a:rPr lang="he-IL" b="1" dirty="0">
                <a:solidFill>
                  <a:srgbClr val="FF0000"/>
                </a:solidFill>
              </a:rPr>
              <a:t>ס]: </a:t>
            </a:r>
            <a:r>
              <a:rPr lang="he-IL" b="1" dirty="0"/>
              <a:t>י"ב </a:t>
            </a:r>
            <a:r>
              <a:rPr lang="he-IL" b="1" dirty="0" smtClean="0"/>
              <a:t>בניסן </a:t>
            </a:r>
            <a:r>
              <a:rPr lang="he-IL" b="1" dirty="0"/>
              <a:t>תשס"ג - י"ז </a:t>
            </a:r>
            <a:r>
              <a:rPr lang="he-IL" b="1" dirty="0" smtClean="0"/>
              <a:t>באב </a:t>
            </a:r>
            <a:r>
              <a:rPr lang="he-IL" b="1" dirty="0"/>
              <a:t>תשע"ג </a:t>
            </a:r>
            <a:endParaRPr lang="he-IL" b="1" dirty="0" smtClean="0"/>
          </a:p>
          <a:p>
            <a:endParaRPr lang="he-IL" b="1" dirty="0"/>
          </a:p>
          <a:p>
            <a:r>
              <a:rPr lang="he-IL" b="1" dirty="0">
                <a:solidFill>
                  <a:srgbClr val="FF0000"/>
                </a:solidFill>
              </a:rPr>
              <a:t>15. </a:t>
            </a:r>
            <a:r>
              <a:rPr lang="he-IL" b="1" dirty="0" smtClean="0">
                <a:solidFill>
                  <a:srgbClr val="FF0000"/>
                </a:solidFill>
              </a:rPr>
              <a:t>הרב דוד לאו [א]: </a:t>
            </a:r>
            <a:r>
              <a:rPr lang="he-IL" b="1" dirty="0" smtClean="0"/>
              <a:t>י"ז באב תשע"ג - </a:t>
            </a:r>
          </a:p>
          <a:p>
            <a:r>
              <a:rPr lang="he-IL" b="1" dirty="0">
                <a:solidFill>
                  <a:srgbClr val="FF0000"/>
                </a:solidFill>
              </a:rPr>
              <a:t>16. </a:t>
            </a:r>
            <a:r>
              <a:rPr lang="he-IL" b="1" dirty="0" smtClean="0">
                <a:solidFill>
                  <a:srgbClr val="FF0000"/>
                </a:solidFill>
              </a:rPr>
              <a:t>הרב יצחק יוסף [ס]: </a:t>
            </a:r>
            <a:r>
              <a:rPr lang="he-IL" b="1" dirty="0" smtClean="0"/>
              <a:t>י"ז באב תשע"ג - </a:t>
            </a:r>
            <a:endParaRPr lang="he-IL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34107" y="56138"/>
            <a:ext cx="317426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שנות כהונתם של הרבנים הראשיים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50914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009" r="56801" b="10283"/>
          <a:stretch/>
        </p:blipFill>
        <p:spPr>
          <a:xfrm>
            <a:off x="502390" y="220320"/>
            <a:ext cx="5214829" cy="644685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57966" t="3660" r="762" b="-732"/>
          <a:stretch/>
        </p:blipFill>
        <p:spPr>
          <a:xfrm>
            <a:off x="6915705" y="220321"/>
            <a:ext cx="4829453" cy="644685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5161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6454588" y="797510"/>
            <a:ext cx="5737412" cy="59093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תכנית לימודים ופעילות לפי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מקצועות.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הכנת תכנית לימודים ופעילות לפי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חודשים.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3.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חומרי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עזר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למורים ולתלמידים – תולדות חיים, סיפורים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4. הכנת דפי לימוד ממשנתם.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5. הכנת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נקודות ורעיונות לדיון והפעלה,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דילמות, סדנאות.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6. הכנת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תערוכה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- על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חייהם ופועלם,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משנתם.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7.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מרכז למידה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-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כרטיסיות עבודה,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משחקים,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קלפים.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8.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קישוט בית הספר והכיתות – תמונתם,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אמרות, ממשנתם, ציורים.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9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לוח קיר (מתחלף) - תמונתם, הלכה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שבועית,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תשובות בהלכה, פרשת שבוע, על החגים, ממשנתם, אמרות, תמונות,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סיפורים.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10. לימוד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תולדות חייהם ופועלם - תמונות לכל תלמיד במחברת או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קלסר, מילוי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'תעודת זהות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'.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11.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לימוד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מאמריהם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החשובים ביותר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- באמונה ובהלכה. 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12. תפילות ושירי הרב קוק - לימוד, מקהלת בית הספר, הלחנה.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13.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ערבי לימוד הורים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ותלמידים, פתיחת אסיפת הורים.</a:t>
            </a:r>
            <a:endParaRPr lang="he-IL" b="1" dirty="0">
              <a:solidFill>
                <a:srgbClr val="000000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14.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חדר מורים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לומד – ממשנתם.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15. כתיבת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סיפורים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על מידותיהם ופועלם, הצגתם בתערוכה.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16. כתיבת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עבודה שנתית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על אחד הרבנים - על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תולדות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חייו ופועלו או על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משנתו באמונה ובהלכה. הצגתם בתערוכה. </a:t>
            </a:r>
            <a:endParaRPr lang="he-IL" b="1" dirty="0" smtClean="0">
              <a:solidFill>
                <a:srgbClr val="000000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17.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כתיבת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נאומים כרב ראשי, כתיבת מכתב לרב הראשי.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38776" y="104478"/>
            <a:ext cx="711444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</a:rPr>
              <a:t>א. </a:t>
            </a:r>
            <a:r>
              <a:rPr lang="he-IL" b="1" dirty="0" err="1" smtClean="0">
                <a:solidFill>
                  <a:prstClr val="black"/>
                </a:solidFill>
              </a:rPr>
              <a:t>הראי"ה</a:t>
            </a:r>
            <a:r>
              <a:rPr lang="he-IL" b="1" dirty="0" smtClean="0">
                <a:solidFill>
                  <a:prstClr val="black"/>
                </a:solidFill>
              </a:rPr>
              <a:t> קוק זצ"ל והרב יעקב מאיר זצ"ל - הצעות להכנת הנושא והפעלתו</a:t>
            </a: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127819" y="773231"/>
            <a:ext cx="6096000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18. תחרות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חנוכיות על דמותם, תחפושות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בפורים.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19. הכנת סרט, מצגת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– תחנות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בחיים, ספריהם,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עם שאלות מנחות. 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20.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הכנת הצגה - לראש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חודש, בת/בר-מצוה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, סוף השנה.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21.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הבאת מרצים לבית הספר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– על חייהם ומשנתם.</a:t>
            </a: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22. עריכת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חוברת בית ספרית - לקט מקורות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ממשנתם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ההלכתית-מחשבתית,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לקט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קצר מעבודות שהתלמידים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כתבו ועוד. </a:t>
            </a:r>
            <a:endParaRPr lang="en-US" b="1" dirty="0">
              <a:solidFill>
                <a:prstClr val="black"/>
              </a:solidFill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23.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חידון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 ספרי - </a:t>
            </a:r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על תולדות </a:t>
            </a:r>
            <a:r>
              <a:rPr lang="he-IL" b="1" dirty="0" smtClean="0">
                <a:solidFill>
                  <a:srgbClr val="000000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חייהם ופועלם.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24. סיכום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בדף הקשר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השבועי/חודשי של המחנך/ת, המנהל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להורים –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דמויות מופת שלאורן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נלך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!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25. ביקורים וסיורים: ב'בית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הרב' [קוק]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ובישיבת מרכז הרב בירושלים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בעקבות 'מסע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המושבות' של הרב קוק: במושבות בסביבת יפו,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בתרע"ד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(שומרון, עמק יזרעאל, גליל עליון),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בתרפ"ד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(ב-30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נקודות יישוב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בשומרון ובגליל התחתון),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בתרפ"ה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ב'מסע תשובה' בעמק יזרעאל ובגליל) </a:t>
            </a:r>
            <a:r>
              <a:rPr lang="he-IL" b="1" dirty="0" err="1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ובתרפ"ז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בצפון). </a:t>
            </a:r>
          </a:p>
        </p:txBody>
      </p:sp>
      <p:pic>
        <p:nvPicPr>
          <p:cNvPr id="7" name="Picture 9" descr="2189_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339" y="4906297"/>
            <a:ext cx="934667" cy="175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הרב אברהם יצחק הכהן קו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909" y="4906297"/>
            <a:ext cx="1180393" cy="17548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450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34644" y="664424"/>
            <a:ext cx="11922711" cy="61863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1. הכנת תכנית לימודים ופעילות לפי מקצועות.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2. הכנת תכנית לימודים ופעילות לפי חודשים.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3. הכנת חומרי עזר למורים ולתלמידים. כל תלמיד יכין מחברת או קלסר לנושא זה. ימלא 'תעודת זהות'.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4. קישוט בית הספר והכיתות - תמונות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של 16 הרבנים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הראשיים, כרזות, מאמרותיהם, 'התפילה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לשלום המדינה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ועוד.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5. 'לוח קיר' מתחלף - הלכה שבועית, תשובות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בהלכה,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פרשת שבוע, על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החגים,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ממשנתם, אמרות, תפילות, מכתבים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כרוזים, תמונות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סיפורים קצרים,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ועוד.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6. לימוד על הרבנות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הראשית לדורותיה - הרקע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להקמתה,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ועידת הייסוד שלה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פועלה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והתייחסותה לאירועים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החשובים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בחיי היישוב בארץ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ובתפוצות, מאבקה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להקמת המדינה,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בשואה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במלחמות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בחירות, תפקידיה, המחלקות השונות, ועוד.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7. לימוד על הפסקים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החשובים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ביותר של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הרבנות הראשית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לדורותיה – תקנות בענייני אישות ומשפחה, 'היתר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המכירה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בשנת השמיטה,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ניתוחי מתים, השתלת לב, החזרת שטחים, יהדותם של עולי אתיופיה (גיור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לחומרא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) וברה"מ, קביעת יום זיכרון לקדושי השואה, יום העצמאות ויום ירושלים כימי הודיה, ועוד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8. 'רב החודש' - (במידה שיש זמן)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ניתן ללמוד כל חודש (בקצרה) על אחד מהרבנים הראשיים או על זוג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או ללמוד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עליהם לפי תאריך לידתם או פטירתם.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לימוד ממשנתם בענייני: פרשת שבוע, אמונה, חגים, הלכה (</a:t>
            </a:r>
            <a:r>
              <a:rPr lang="he-IL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שו"תים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)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תפילות, שירים.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9.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לימוד מאמרים וסיפורים על הרבנים הראשיים – אלו מידות ניתן ללמוד מהם? </a:t>
            </a:r>
            <a:endParaRPr lang="he-IL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10.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חדר מורים לומד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– ממשנתם.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11.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ערבי לימוד הורים ותלמידים - בעזרת דפי לימוד ממשנתם (דפי מקורות). פתיחת אסיפת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הורים בדברי תורה ממשנתם.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265113" indent="-265113"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12.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א. כתיבת עבודה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(שנתית)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 אחד משני הרבנים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(תולדות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חייו, פעלו, משנתו, הנצחתו, רבותיו ותלמידיו,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ספריו).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בנסיבות מיוחדות, ניתן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  לכתוב 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 אחד מהרבנים הראשיים הנוספים. תחרות בית ספרית או ארצית, מתן פרסים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  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ב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 כתיבת עבודה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(שנתית)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על הרבנות הראשית לדורותיה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(היסטוריה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, בחירות, מאבקים, פעילות, תפילות, פסקים והחלטות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חשובות).    תחרות בית ספרית או ארצית, מתן פרסים.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13.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כתיבת סיפורים עליהם.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14. כתיבת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מכתבים כרב ראשי, כתיבת מכתבים אל רב ראשי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5789" y="151278"/>
            <a:ext cx="598042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</a:rPr>
              <a:t>ב. 100 שנה </a:t>
            </a:r>
            <a:r>
              <a:rPr lang="he-IL" b="1" dirty="0">
                <a:solidFill>
                  <a:prstClr val="black"/>
                </a:solidFill>
              </a:rPr>
              <a:t>ל</a:t>
            </a:r>
            <a:r>
              <a:rPr lang="he-IL" b="1" dirty="0" smtClean="0">
                <a:solidFill>
                  <a:prstClr val="black"/>
                </a:solidFill>
              </a:rPr>
              <a:t>רבנות הראשית - הצעות </a:t>
            </a:r>
            <a:r>
              <a:rPr lang="he-IL" b="1" dirty="0">
                <a:solidFill>
                  <a:prstClr val="black"/>
                </a:solidFill>
              </a:rPr>
              <a:t>להכנת הנושא </a:t>
            </a:r>
            <a:r>
              <a:rPr lang="he-IL" b="1" dirty="0" smtClean="0">
                <a:solidFill>
                  <a:prstClr val="black"/>
                </a:solidFill>
              </a:rPr>
              <a:t>והפעלתו </a:t>
            </a:r>
            <a:endParaRPr lang="he-IL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875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85446" y="197346"/>
            <a:ext cx="11621107" cy="64633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15. עריכת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חוברת בית ספרית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– ממה שכתבו התלמידים על הרבנות הראשית והרבנים הראשיים. (גם מורים יכולים לצרף מחוויות הוראת הנושא).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16. שליחת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מכתבים עם שאלות מחיי בית הספר לרבנים הראשיים, לרב העיר או לרב השכונה.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17.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קיום סדנאות והצגת דילמות בנושאים אקטואליים, כגון: הרב קוק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כמייסד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הרבנות הראשית מול מתנגדיו - בעד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ונגד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הקמת הרבנות הראשית; הרבנות הראשית – החזון ושברו; מדינת ישראל כיום ללא הרבנות הראשית - </a:t>
            </a:r>
            <a:r>
              <a:rPr lang="he-IL" b="1" dirty="0" err="1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היתכן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?; אופן בחירתה והרכבה, הווה ועתיד; גיור ממלכתי, כשרות ממלכתית – בעד ונגד, קליטת עלייה,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ועוד.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18.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סיכום בדף הקשר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השבועי של המחנך/ת, המנהל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להורים –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דמוית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מופת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שלאורן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נלך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!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19. בדפי פרשת השבוע ולקראת החגים – ממשנתם.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20.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הכנת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תערוכה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– על הרבנות הראשית לדורותיה: תפילות, פסקים, מכתבים, מודעות, כרוזים ועוד. מוצגים מהמחלקות השונות של הרבנות הראשית: תעודות הסמכה, מוצרים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בהכשר או באישור הרבנות הראשית, מצוות התלויות בארץ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ועוד.</a:t>
            </a:r>
          </a:p>
          <a:p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אם יש מקום וזמן – הכנת לוח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על כל רב ראשי שיכלול: תולדות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חיים בקצרה,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מפעולותיו, מכתבים, פסקים,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תמונות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ועוד. ספרים וחוברות של הרב ניתן להניח על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שולחן.)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21. הכנת מרכז למידה - כרטיסיות עבודה (אפשר בשילוב עם התערוכה), משחקים, קלפים ועוד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lang="he-IL" b="1" dirty="0" smtClean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22. הכנת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סמל, בול, ציורים לכבוד שנת ה-100 לרבנות הראשית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(ניתן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לקשט בהם את בית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הספר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23. הכנת סרטים והצגות מתאימות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לראש חודש, סיום מחצית, בר/בת מצוה, סיום השנה. </a:t>
            </a:r>
            <a:endParaRPr lang="he-IL" b="1" dirty="0" smtClean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24.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קיום חידון - בית ספרי, שכונתי, מחוזי, ארצי.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25. הקרנת סרטים ומצגות על הרבנות הראשית לדורותיה והרבנים הראשיים לדורותיהם.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26. הזמנת מרצים שהכירו את אחד מהרבנים הראשיים (בני משפחה, תלמידים, רבנים, הורים).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27. הזמנת מרצים להגברת המודעות לנושא כשרות המזון, ייבוא, ממתקים, באולמות שמחה, מסעדות, חנויות, ועוד. </a:t>
            </a:r>
          </a:p>
          <a:p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(התלמידים יחפשו ויצלמו תעודות כשרות בשוק, וברחבי העיר).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28. הזמנת מרצים להגברת המודעות לקיום מצוות התלויות בארץ: תרומות ומעשרות, ערלה, הכנה לשנת השמיטה, ועוד.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29. הזמנת רב העיר, רב השכונה ל'עשה לך רב'. </a:t>
            </a:r>
          </a:p>
          <a:p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30. כינוסים של מספר בתי ספר באותה העיר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– הופעת רב העיר והשכונות או </a:t>
            </a:r>
            <a:r>
              <a:rPr lang="he-IL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הרבנים הראשיים </a:t>
            </a:r>
            <a:r>
              <a:rPr lang="he-IL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לישראל. </a:t>
            </a:r>
            <a:endParaRPr lang="he-IL" b="1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35940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94968" y="355363"/>
            <a:ext cx="11602064" cy="59093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31. ביקורים וסיורים :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ב'בית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הרב'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(קוק)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בירושלים; </a:t>
            </a:r>
            <a:endParaRPr lang="he-IL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בעקבות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 קוק והרב מאיר – מישיבת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'מרכז הרב', מוסד הרב קוק, שערי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צדק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הישן (מושב זקנים),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בית היתומים הספרדי, משכן הרבנות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הראשית הראשון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(בתחילת רח' הנביאים), רח' עזרת ישראל, 'בית הרב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(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ע"י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מדריכים מ'בית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').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בעקבות 'מסע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המושבות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' -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של הרב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קוק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במושבות בסביבת יפו,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בתרע"ד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(שומרון, עמק יזרעאל, גליל עליון),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בתרפ"ד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(ב-30 נקודות בשומרון ובגליל התחתון),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בתרפ"ה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ב'מסע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תשובה' בעמק יזרעאל ובגליל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),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ובתרפ"ז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(עם הרב מאיר בצפון). 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(ניתן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לארגן סיור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במספר יישובים בהם הרבנים ביקרו מספר פעמים, ולבחון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האם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היו שינויים במסעות השונים.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ניתן לארגן סיורים על פי המחוזות השונים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.)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בישיבת 'מרכז הרב' בירושלים.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ב'חדר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הרב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הרצוג'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הכלול במוזיאון ב'היכל שלמה',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בירושלים.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ביקור במשרדי הרבנות הראשית של העיר, במועצה הדתית, בבית הכנסת המרכזי ביישוב.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e-IL" b="1" u="sng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b="1" u="sng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הערות</a:t>
            </a:r>
            <a:r>
              <a:rPr lang="he-IL" b="1" u="sng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:</a:t>
            </a:r>
          </a:p>
          <a:p>
            <a:pPr marL="342900" indent="-342900" algn="just">
              <a:buFontTx/>
              <a:buAutoNum type="arabicPeriod"/>
            </a:pP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בהפעלת הנושא ישתתפו: רב בית הספר,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הרכזת החברתית, והמורים במקצועות השונים. </a:t>
            </a:r>
            <a:endParaRPr lang="he-IL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342900" indent="-342900" algn="just">
              <a:buFontTx/>
              <a:buAutoNum type="arabicPeriod"/>
            </a:pP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אפשר לפרוס את הנושא על פני השנה כולה,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או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לעסוק בו בחודש מסוים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endParaRPr lang="he-IL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342900" indent="-342900" algn="just">
              <a:buFontTx/>
              <a:buAutoNum type="arabicPeriod"/>
            </a:pP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רצוי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לקבוע ימי שיא כגון: באדר - בשבוע </a:t>
            </a:r>
            <a:r>
              <a:rPr lang="he-IL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החמ"ד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(הרבנות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הראשית נוסדה בט"ז באדר א'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תרפ"א); או באייר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- בין יום העצמאות ליום ירושלים, ימי חג שנקבעו ע"י הרבנות הראשית. </a:t>
            </a:r>
          </a:p>
          <a:p>
            <a:pPr marL="355600" indent="-355600" algn="just">
              <a:buFontTx/>
              <a:buAutoNum type="arabicPeriod" startAt="3"/>
            </a:pP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אם הזמן מצומצם, ניתן ללמוד בקצרה את תולדות חייהם של הרב קוק והרב מאיר, ולהאריך יותר בתפקודם כרבנים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ראשיים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</a:p>
          <a:p>
            <a:pPr marL="342900" indent="-342900" algn="just">
              <a:buAutoNum type="arabicPeriod" startAt="4"/>
            </a:pP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ראוי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לנצל את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ההזדמנות המיוחדת של שנה זו,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ולומר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מספר </a:t>
            </a:r>
            <a:r>
              <a:rPr lang="he-IL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משפטים על כל הרבנים הראשיים </a:t>
            </a: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לדורותיהם.</a:t>
            </a:r>
          </a:p>
          <a:p>
            <a:pPr marL="342900" indent="-342900" algn="just">
              <a:buAutoNum type="arabicPeriod" startAt="5"/>
            </a:pPr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את ההפעלות הנ"ל יש להפעיל לפי רמת הכיתה והזמן שניתן לנושא זה. </a:t>
            </a:r>
          </a:p>
          <a:p>
            <a:pPr algn="just"/>
            <a:r>
              <a:rPr lang="he-IL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6.   ניתן לנצל את זמני הארוחות לסיפורים, ואת ההפסקות לענות על שאלות על התערוכה, כרוזים או מרכז הלמידה, מתן פרסים בהתאם.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978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t="5084" r="58519" b="52988"/>
          <a:stretch/>
        </p:blipFill>
        <p:spPr bwMode="auto">
          <a:xfrm>
            <a:off x="110835" y="1664931"/>
            <a:ext cx="5985164" cy="42585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032246" y="149232"/>
            <a:ext cx="2127505" cy="36933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e-IL" altLang="he-IL" b="1" dirty="0" smtClean="0"/>
              <a:t>לימוד על </a:t>
            </a:r>
            <a:r>
              <a:rPr lang="he-IL" altLang="he-IL" b="1" dirty="0"/>
              <a:t>פי </a:t>
            </a:r>
            <a:r>
              <a:rPr lang="he-IL" altLang="he-IL" b="1" dirty="0" smtClean="0"/>
              <a:t>מקצועות</a:t>
            </a:r>
            <a:endParaRPr lang="en-US" alt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287761" y="856357"/>
            <a:ext cx="5814412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1. </a:t>
            </a:r>
            <a:r>
              <a:rPr lang="he-IL" sz="1600" b="1" dirty="0" smtClean="0">
                <a:solidFill>
                  <a:srgbClr val="FF0000"/>
                </a:solidFill>
              </a:rPr>
              <a:t>פרשת השבוע, תנ"ך – </a:t>
            </a:r>
            <a:r>
              <a:rPr lang="he-IL" sz="1600" b="1" dirty="0" smtClean="0"/>
              <a:t>ממשנתם של הרבנים הראשיים.</a:t>
            </a:r>
          </a:p>
          <a:p>
            <a:r>
              <a:rPr lang="he-IL" sz="1600" b="1" dirty="0" smtClean="0"/>
              <a:t>2. </a:t>
            </a:r>
            <a:r>
              <a:rPr lang="he-IL" sz="1600" b="1" dirty="0" smtClean="0">
                <a:solidFill>
                  <a:srgbClr val="FF0000"/>
                </a:solidFill>
              </a:rPr>
              <a:t>הלכה – </a:t>
            </a:r>
            <a:r>
              <a:rPr lang="he-IL" sz="1600" b="1" dirty="0" smtClean="0"/>
              <a:t>תשובות מהרבנים הראשיים, מספרי </a:t>
            </a:r>
            <a:r>
              <a:rPr lang="he-IL" sz="1600" b="1" dirty="0" err="1" smtClean="0"/>
              <a:t>השו"ת</a:t>
            </a:r>
            <a:r>
              <a:rPr lang="he-IL" sz="1600" b="1" dirty="0" smtClean="0"/>
              <a:t> שלהם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ומאמרים, בנושאים אקטואליים: חינוך, שבת וחגים,</a:t>
            </a:r>
            <a:r>
              <a:rPr lang="he-IL" sz="1600" b="1" dirty="0"/>
              <a:t> רפואה, </a:t>
            </a:r>
            <a:endParaRPr lang="he-IL" sz="1600" b="1" dirty="0" smtClean="0"/>
          </a:p>
          <a:p>
            <a:r>
              <a:rPr lang="he-IL" sz="1600" b="1" dirty="0" smtClean="0"/>
              <a:t>    שמיטה, יום העצמאות, יום ירושלים, עוד.</a:t>
            </a:r>
          </a:p>
          <a:p>
            <a:r>
              <a:rPr lang="he-IL" sz="1600" b="1" dirty="0" smtClean="0"/>
              <a:t>3. </a:t>
            </a:r>
            <a:r>
              <a:rPr lang="he-IL" sz="1600" b="1" dirty="0" smtClean="0">
                <a:solidFill>
                  <a:srgbClr val="FF0000"/>
                </a:solidFill>
              </a:rPr>
              <a:t>מחשבת ישראל – </a:t>
            </a:r>
            <a:r>
              <a:rPr lang="he-IL" sz="1600" b="1" dirty="0" smtClean="0"/>
              <a:t>לימוד מאמרי הגות ממשנתם –חינוך</a:t>
            </a:r>
            <a:r>
              <a:rPr lang="he-IL" sz="1600" b="1" dirty="0"/>
              <a:t>, תורה, </a:t>
            </a:r>
            <a:endParaRPr lang="he-IL" sz="1600" b="1" dirty="0" smtClean="0"/>
          </a:p>
          <a:p>
            <a:r>
              <a:rPr lang="he-IL" sz="1600" b="1" dirty="0" smtClean="0"/>
              <a:t>    ארץ ישראל, מדינת ישראל, מעמד </a:t>
            </a:r>
            <a:r>
              <a:rPr lang="he-IL" sz="1600" b="1" dirty="0" err="1" smtClean="0"/>
              <a:t>האשה</a:t>
            </a:r>
            <a:r>
              <a:rPr lang="he-IL" sz="1600" b="1" dirty="0" smtClean="0"/>
              <a:t>, ועוד.</a:t>
            </a:r>
          </a:p>
          <a:p>
            <a:r>
              <a:rPr lang="he-IL" sz="1600" b="1" dirty="0" smtClean="0"/>
              <a:t>4. </a:t>
            </a:r>
            <a:r>
              <a:rPr lang="he-IL" sz="1600" b="1" dirty="0" smtClean="0">
                <a:solidFill>
                  <a:srgbClr val="FF0000"/>
                </a:solidFill>
              </a:rPr>
              <a:t>עברית, ספרות – </a:t>
            </a:r>
            <a:r>
              <a:rPr lang="he-IL" sz="1600" b="1" dirty="0" smtClean="0"/>
              <a:t>לימוד 'התפילה לשלום המדינה' </a:t>
            </a:r>
            <a:r>
              <a:rPr lang="he-IL" sz="1600" b="1" dirty="0"/>
              <a:t>ושירים </a:t>
            </a:r>
            <a:r>
              <a:rPr lang="he-IL" sz="1600" b="1" dirty="0" smtClean="0"/>
              <a:t>שלהם,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כתיבת חיבור, </a:t>
            </a:r>
            <a:r>
              <a:rPr lang="he-IL" sz="1600" b="1" dirty="0"/>
              <a:t>עבודה שנתית, מכתבים, </a:t>
            </a:r>
            <a:r>
              <a:rPr lang="he-IL" sz="1600" b="1" dirty="0" smtClean="0"/>
              <a:t>סיפורים </a:t>
            </a:r>
            <a:r>
              <a:rPr lang="he-IL" sz="1600" b="1" dirty="0"/>
              <a:t>עליהם, כתיבת </a:t>
            </a:r>
            <a:endParaRPr lang="he-IL" sz="1600" b="1" dirty="0" smtClean="0"/>
          </a:p>
          <a:p>
            <a:r>
              <a:rPr lang="he-IL" sz="1600" b="1" dirty="0"/>
              <a:t> </a:t>
            </a:r>
            <a:r>
              <a:rPr lang="he-IL" sz="1600" b="1" dirty="0" smtClean="0"/>
              <a:t>   סיפור </a:t>
            </a:r>
            <a:r>
              <a:rPr lang="he-IL" sz="1600" b="1" dirty="0"/>
              <a:t>או נאום כרב </a:t>
            </a:r>
            <a:r>
              <a:rPr lang="he-IL" sz="1600" b="1" dirty="0" smtClean="0"/>
              <a:t>ראשי, הבנת הנקרא בסיפורים.</a:t>
            </a:r>
          </a:p>
          <a:p>
            <a:r>
              <a:rPr lang="he-IL" sz="1600" b="1" dirty="0" smtClean="0"/>
              <a:t>5. </a:t>
            </a:r>
            <a:r>
              <a:rPr lang="he-IL" sz="1600" b="1" dirty="0" smtClean="0">
                <a:solidFill>
                  <a:srgbClr val="FF0000"/>
                </a:solidFill>
              </a:rPr>
              <a:t>היסטוריה – </a:t>
            </a:r>
            <a:r>
              <a:rPr lang="he-IL" sz="1600" b="1" dirty="0" smtClean="0"/>
              <a:t>'החכם באשי', הרקע להקמת הרבנות הראשית, ועידת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הייסוד שלה, הרבנות הראשית לדורותיה ופועלה והתייחסותה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לאירועים החשובים בחיי היישוב בארץ ובתפוצות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תולדות </a:t>
            </a:r>
            <a:r>
              <a:rPr lang="he-IL" sz="1600" b="1" dirty="0"/>
              <a:t>חיים של הרבנים הראשיים ופועלם</a:t>
            </a:r>
            <a:r>
              <a:rPr lang="he-IL" sz="1600" b="1" dirty="0" smtClean="0"/>
              <a:t>.</a:t>
            </a:r>
          </a:p>
          <a:p>
            <a:r>
              <a:rPr lang="he-IL" sz="1600" b="1" dirty="0" smtClean="0"/>
              <a:t>6. </a:t>
            </a:r>
            <a:r>
              <a:rPr lang="he-IL" sz="1600" b="1" dirty="0" smtClean="0">
                <a:solidFill>
                  <a:srgbClr val="FF0000"/>
                </a:solidFill>
              </a:rPr>
              <a:t>אזרחות – </a:t>
            </a:r>
            <a:r>
              <a:rPr lang="he-IL" sz="1600" b="1" dirty="0" smtClean="0"/>
              <a:t>הרבנות הראשית והרבנים הראשיים בענייני דת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 ומדינה – גיור, יחסי דתיים ולא דתיים, חוקי המדינה ועוד.</a:t>
            </a:r>
          </a:p>
          <a:p>
            <a:r>
              <a:rPr lang="he-IL" sz="1600" b="1" dirty="0" smtClean="0"/>
              <a:t>7. </a:t>
            </a:r>
            <a:r>
              <a:rPr lang="he-IL" sz="1600" b="1" dirty="0" smtClean="0">
                <a:solidFill>
                  <a:srgbClr val="FF0000"/>
                </a:solidFill>
              </a:rPr>
              <a:t>תקשורת – </a:t>
            </a:r>
            <a:r>
              <a:rPr lang="he-IL" sz="1600" b="1" dirty="0" smtClean="0"/>
              <a:t>הכנת מצגת, סרט על הרבנים הראשיים.</a:t>
            </a:r>
          </a:p>
          <a:p>
            <a:r>
              <a:rPr lang="he-IL" sz="1600" b="1" dirty="0" smtClean="0"/>
              <a:t>8. </a:t>
            </a:r>
            <a:r>
              <a:rPr lang="he-IL" sz="1600" b="1" dirty="0" smtClean="0">
                <a:solidFill>
                  <a:srgbClr val="FF0000"/>
                </a:solidFill>
              </a:rPr>
              <a:t>אנגלית – </a:t>
            </a:r>
            <a:r>
              <a:rPr lang="he-IL" sz="1600" b="1" dirty="0" smtClean="0"/>
              <a:t>לימוד מכתבים שלהם באנגלית.</a:t>
            </a:r>
          </a:p>
          <a:p>
            <a:r>
              <a:rPr lang="he-IL" sz="1600" b="1" dirty="0" smtClean="0"/>
              <a:t>9. </a:t>
            </a:r>
            <a:r>
              <a:rPr lang="he-IL" sz="1600" b="1" dirty="0" smtClean="0">
                <a:solidFill>
                  <a:srgbClr val="FF0000"/>
                </a:solidFill>
              </a:rPr>
              <a:t>חינוך לחיי משפחה – </a:t>
            </a:r>
            <a:r>
              <a:rPr lang="he-IL" sz="1600" b="1" dirty="0" smtClean="0"/>
              <a:t>מאמרים ומכתבים בענייני קדושת המשפחה, </a:t>
            </a:r>
          </a:p>
          <a:p>
            <a:r>
              <a:rPr lang="he-IL" sz="1600" b="1" dirty="0"/>
              <a:t> </a:t>
            </a:r>
            <a:r>
              <a:rPr lang="he-IL" sz="1600" b="1" dirty="0" smtClean="0"/>
              <a:t>  מעמד </a:t>
            </a:r>
            <a:r>
              <a:rPr lang="he-IL" sz="1600" b="1" dirty="0" err="1" smtClean="0"/>
              <a:t>האשה</a:t>
            </a:r>
            <a:r>
              <a:rPr lang="he-IL" sz="1600" b="1" dirty="0" smtClean="0"/>
              <a:t>, יחס הורים וילדים ועוד.</a:t>
            </a:r>
          </a:p>
          <a:p>
            <a:r>
              <a:rPr lang="he-IL" sz="1600" b="1" dirty="0" smtClean="0"/>
              <a:t>10. </a:t>
            </a:r>
            <a:r>
              <a:rPr lang="he-IL" sz="1600" b="1" dirty="0" smtClean="0">
                <a:solidFill>
                  <a:srgbClr val="FF0000"/>
                </a:solidFill>
              </a:rPr>
              <a:t>דרמה - </a:t>
            </a:r>
            <a:r>
              <a:rPr lang="he-IL" sz="1600" b="1" dirty="0"/>
              <a:t>הכנת </a:t>
            </a:r>
            <a:r>
              <a:rPr lang="he-IL" sz="1600" b="1" dirty="0" smtClean="0"/>
              <a:t>הצגה.</a:t>
            </a:r>
            <a:endParaRPr lang="he-IL" sz="1600" b="1" dirty="0"/>
          </a:p>
          <a:p>
            <a:r>
              <a:rPr lang="he-IL" sz="1600" b="1" dirty="0" smtClean="0"/>
              <a:t>11. </a:t>
            </a:r>
            <a:r>
              <a:rPr lang="he-IL" sz="1600" b="1" dirty="0" smtClean="0">
                <a:solidFill>
                  <a:srgbClr val="FF0000"/>
                </a:solidFill>
              </a:rPr>
              <a:t>מקהלה – </a:t>
            </a:r>
            <a:r>
              <a:rPr lang="he-IL" sz="1600" b="1" dirty="0" smtClean="0"/>
              <a:t>משירי הרב קוק, הלחנה משיריו.</a:t>
            </a:r>
          </a:p>
          <a:p>
            <a:r>
              <a:rPr lang="he-IL" sz="1600" b="1" dirty="0" smtClean="0"/>
              <a:t>12. </a:t>
            </a:r>
            <a:r>
              <a:rPr lang="he-IL" sz="1600" b="1" dirty="0" smtClean="0">
                <a:solidFill>
                  <a:srgbClr val="FF0000"/>
                </a:solidFill>
              </a:rPr>
              <a:t>עולים – </a:t>
            </a:r>
            <a:r>
              <a:rPr lang="he-IL" sz="1600" b="1" dirty="0" smtClean="0"/>
              <a:t>עזרה לקליטת העליות השונות, פסקי הלכה על יהדותם</a:t>
            </a:r>
            <a:r>
              <a:rPr lang="he-IL" sz="1600" b="1" dirty="0"/>
              <a:t>. </a:t>
            </a:r>
            <a:endParaRPr lang="he-IL" sz="1600" b="1" dirty="0" smtClean="0"/>
          </a:p>
        </p:txBody>
      </p:sp>
      <p:sp>
        <p:nvSpPr>
          <p:cNvPr id="5" name="מלבן 4"/>
          <p:cNvSpPr/>
          <p:nvPr/>
        </p:nvSpPr>
        <p:spPr>
          <a:xfrm>
            <a:off x="2050084" y="1066206"/>
            <a:ext cx="210666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altLang="he-IL" sz="1600" b="1" dirty="0" smtClean="0"/>
              <a:t>על </a:t>
            </a:r>
            <a:r>
              <a:rPr lang="he-IL" altLang="he-IL" sz="1600" b="1" dirty="0"/>
              <a:t>הרב עוזיאל (דוגמא)</a:t>
            </a:r>
            <a:endParaRPr lang="en-US" alt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82019" y="355274"/>
            <a:ext cx="335861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על הרבנות הראשית והרבנים הראשיים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790248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9345" y="608737"/>
            <a:ext cx="7693196" cy="6186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אלול – </a:t>
            </a:r>
            <a:r>
              <a:rPr lang="he-IL" b="1" dirty="0" smtClean="0"/>
              <a:t>פתיחה, </a:t>
            </a:r>
            <a:r>
              <a:rPr lang="he-IL" b="1" dirty="0" err="1" smtClean="0">
                <a:solidFill>
                  <a:srgbClr val="0000FF"/>
                </a:solidFill>
              </a:rPr>
              <a:t>הראי"ה</a:t>
            </a:r>
            <a:r>
              <a:rPr lang="he-IL" b="1" dirty="0" smtClean="0">
                <a:solidFill>
                  <a:srgbClr val="0000FF"/>
                </a:solidFill>
              </a:rPr>
              <a:t> קוק, </a:t>
            </a:r>
            <a:r>
              <a:rPr lang="he-IL" b="1" dirty="0" smtClean="0"/>
              <a:t>התשובה [נפטר – בג' באלול, נולד – בט"ז באלול]</a:t>
            </a:r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כ"ד אלול – </a:t>
            </a:r>
            <a:r>
              <a:rPr lang="he-IL" b="1" dirty="0" smtClean="0">
                <a:solidFill>
                  <a:srgbClr val="0000FF"/>
                </a:solidFill>
              </a:rPr>
              <a:t>הרב </a:t>
            </a:r>
            <a:r>
              <a:rPr lang="he-IL" b="1" dirty="0" err="1" smtClean="0">
                <a:solidFill>
                  <a:srgbClr val="0000FF"/>
                </a:solidFill>
              </a:rPr>
              <a:t>ב"צ</a:t>
            </a:r>
            <a:r>
              <a:rPr lang="he-IL" b="1" dirty="0" smtClean="0">
                <a:solidFill>
                  <a:srgbClr val="0000FF"/>
                </a:solidFill>
              </a:rPr>
              <a:t> מ"ח עוזיאל </a:t>
            </a:r>
            <a:r>
              <a:rPr lang="he-IL" b="1" dirty="0" smtClean="0"/>
              <a:t>[יום פטירת, צוואתו]</a:t>
            </a:r>
          </a:p>
          <a:p>
            <a:r>
              <a:rPr lang="he-IL" b="1" dirty="0" smtClean="0">
                <a:solidFill>
                  <a:srgbClr val="FF0000"/>
                </a:solidFill>
              </a:rPr>
              <a:t>תשרי, 'עשרת ימי תשובה' – </a:t>
            </a:r>
            <a:r>
              <a:rPr lang="he-IL" b="1" dirty="0" smtClean="0">
                <a:solidFill>
                  <a:srgbClr val="0000FF"/>
                </a:solidFill>
              </a:rPr>
              <a:t>הרב אברהם שפירא </a:t>
            </a:r>
            <a:r>
              <a:rPr lang="he-IL" b="1" dirty="0" smtClean="0"/>
              <a:t>[נפטר בא' סוכות].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חשון – </a:t>
            </a:r>
            <a:r>
              <a:rPr lang="he-IL" b="1" dirty="0" smtClean="0">
                <a:solidFill>
                  <a:srgbClr val="0000FF"/>
                </a:solidFill>
              </a:rPr>
              <a:t>הרב קוק </a:t>
            </a:r>
            <a:r>
              <a:rPr lang="he-IL" b="1" dirty="0" smtClean="0"/>
              <a:t>- 'מסע המושבות' [י"ט בחשון] + </a:t>
            </a:r>
            <a:r>
              <a:rPr lang="he-IL" b="1" dirty="0" smtClean="0">
                <a:solidFill>
                  <a:srgbClr val="0000FF"/>
                </a:solidFill>
              </a:rPr>
              <a:t>הרב יעקב מאיר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כסלו – </a:t>
            </a:r>
            <a:r>
              <a:rPr lang="he-IL" b="1" dirty="0" smtClean="0">
                <a:solidFill>
                  <a:srgbClr val="0000FF"/>
                </a:solidFill>
              </a:rPr>
              <a:t>הרב שלמה גורן</a:t>
            </a:r>
            <a:r>
              <a:rPr lang="he-IL" b="1" dirty="0" smtClean="0"/>
              <a:t>, גבורה מלחמות, צבא יהודי; 'חנוכיית הרבנים הראשיים'</a:t>
            </a:r>
          </a:p>
          <a:p>
            <a:r>
              <a:rPr lang="he-IL" b="1" dirty="0" smtClean="0"/>
              <a:t>          [</a:t>
            </a:r>
            <a:r>
              <a:rPr lang="he-IL" b="1" dirty="0"/>
              <a:t>קיצור דיני חנוכה – מאת </a:t>
            </a:r>
            <a:r>
              <a:rPr lang="he-IL" b="1" dirty="0" err="1"/>
              <a:t>הראי"ה</a:t>
            </a:r>
            <a:r>
              <a:rPr lang="he-IL" b="1" dirty="0"/>
              <a:t> קוק</a:t>
            </a:r>
            <a:r>
              <a:rPr lang="he-IL" b="1" dirty="0" smtClean="0"/>
              <a:t>]</a:t>
            </a:r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טבת – </a:t>
            </a:r>
            <a:r>
              <a:rPr lang="he-IL" b="1" dirty="0" smtClean="0">
                <a:solidFill>
                  <a:srgbClr val="0000FF"/>
                </a:solidFill>
              </a:rPr>
              <a:t>הרב יצחק אייזיק הרצוג – </a:t>
            </a:r>
            <a:r>
              <a:rPr lang="he-IL" b="1" dirty="0" smtClean="0"/>
              <a:t>הצלה בשואה ולאחריה, 'יום הקדיש הכללי'</a:t>
            </a:r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שבט – </a:t>
            </a:r>
            <a:r>
              <a:rPr lang="he-IL" b="1" dirty="0" smtClean="0"/>
              <a:t>מאבקה של הרבנות הראשית על ארץ ישראל לפני ואחרי הקמת המדינה</a:t>
            </a:r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אדר – </a:t>
            </a:r>
            <a:r>
              <a:rPr lang="he-IL" b="1" dirty="0" smtClean="0"/>
              <a:t>ועידת היסוד של הרבנות הראשית </a:t>
            </a:r>
            <a:r>
              <a:rPr lang="he-IL" b="1" dirty="0"/>
              <a:t>[נוסדה: בט"ז באדר א' תרפ"א, </a:t>
            </a:r>
            <a:r>
              <a:rPr lang="he-IL" b="1" dirty="0" smtClean="0"/>
              <a:t>(1921)] </a:t>
            </a:r>
          </a:p>
          <a:p>
            <a:r>
              <a:rPr lang="he-IL" b="1" dirty="0" smtClean="0"/>
              <a:t>          תחפושת הרבנים הראשיים [שבוע </a:t>
            </a:r>
            <a:r>
              <a:rPr lang="he-IL" b="1" dirty="0" err="1" smtClean="0"/>
              <a:t>החמ"ד</a:t>
            </a:r>
            <a:r>
              <a:rPr lang="he-IL" b="1" dirty="0" smtClean="0"/>
              <a:t>]</a:t>
            </a:r>
            <a:endParaRPr lang="he-IL" b="1" dirty="0"/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ניסן – </a:t>
            </a:r>
            <a:r>
              <a:rPr lang="he-IL" b="1" dirty="0" smtClean="0"/>
              <a:t>מחלקות ברבנות הראשית – כשרות [גם לפסח], ייבוא, מבחנים, מילה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כ"ז ניסן – </a:t>
            </a:r>
            <a:r>
              <a:rPr lang="he-IL" b="1" dirty="0" smtClean="0"/>
              <a:t>הרבנות הראשית בשואה ובהנצחתה, </a:t>
            </a:r>
            <a:r>
              <a:rPr lang="he-IL" b="1" dirty="0" smtClean="0">
                <a:solidFill>
                  <a:srgbClr val="0000FF"/>
                </a:solidFill>
              </a:rPr>
              <a:t>הרב ישראל מאיר לאו</a:t>
            </a:r>
          </a:p>
          <a:p>
            <a:endParaRPr lang="he-IL" b="1" dirty="0" smtClean="0"/>
          </a:p>
          <a:p>
            <a:r>
              <a:rPr lang="he-IL" b="1" dirty="0" smtClean="0">
                <a:solidFill>
                  <a:srgbClr val="FF0000"/>
                </a:solidFill>
              </a:rPr>
              <a:t>אייר – </a:t>
            </a:r>
            <a:r>
              <a:rPr lang="he-IL" b="1" dirty="0" smtClean="0"/>
              <a:t>הרבנים הראשיים והקמת המדינה, במלחמות, יום העצמאות, יום ירושלים</a:t>
            </a:r>
          </a:p>
          <a:p>
            <a:endParaRPr lang="he-IL" b="1" dirty="0"/>
          </a:p>
          <a:p>
            <a:r>
              <a:rPr lang="he-IL" b="1" dirty="0" smtClean="0">
                <a:solidFill>
                  <a:srgbClr val="FF0000"/>
                </a:solidFill>
              </a:rPr>
              <a:t>סיון – </a:t>
            </a:r>
            <a:r>
              <a:rPr lang="he-IL" b="1" dirty="0" smtClean="0"/>
              <a:t>תורה, </a:t>
            </a:r>
            <a:r>
              <a:rPr lang="he-IL" b="1" dirty="0" smtClean="0">
                <a:solidFill>
                  <a:srgbClr val="0000FF"/>
                </a:solidFill>
              </a:rPr>
              <a:t>הרב מרדכי אליהו </a:t>
            </a:r>
            <a:r>
              <a:rPr lang="he-IL" b="1" dirty="0" smtClean="0"/>
              <a:t>[נפטר בכ"ה בסיון]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82741" y="147772"/>
            <a:ext cx="202651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לימוד על פי חודשים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091162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2195" t="3380" r="53894" b="20007"/>
          <a:stretch/>
        </p:blipFill>
        <p:spPr>
          <a:xfrm>
            <a:off x="1521373" y="535233"/>
            <a:ext cx="4574627" cy="51845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57657" r="2092" b="2022"/>
          <a:stretch/>
        </p:blipFill>
        <p:spPr>
          <a:xfrm>
            <a:off x="7310141" y="535233"/>
            <a:ext cx="3871025" cy="6120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395581" y="64586"/>
            <a:ext cx="540083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>
                <a:solidFill>
                  <a:prstClr val="black"/>
                </a:solidFill>
              </a:rPr>
              <a:t>הוראות לכתיבת עבודה שנתית על דמות המופת השנתית</a:t>
            </a:r>
          </a:p>
        </p:txBody>
      </p:sp>
    </p:spTree>
    <p:extLst>
      <p:ext uri="{BB962C8B-B14F-4D97-AF65-F5344CB8AC3E}">
        <p14:creationId xmlns:p14="http://schemas.microsoft.com/office/powerpoint/2010/main" val="356709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06900" y="242299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"לאורם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206" y="265050"/>
            <a:ext cx="1405602" cy="225208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192" y="118011"/>
            <a:ext cx="1501092" cy="23991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2142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2675</Words>
  <Application>Microsoft Office PowerPoint</Application>
  <PresentationFormat>מסך רחב</PresentationFormat>
  <Paragraphs>222</Paragraphs>
  <Slides>22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20</cp:revision>
  <dcterms:created xsi:type="dcterms:W3CDTF">2020-08-14T10:24:27Z</dcterms:created>
  <dcterms:modified xsi:type="dcterms:W3CDTF">2020-08-19T08:19:10Z</dcterms:modified>
</cp:coreProperties>
</file>