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notesMasterIdLst>
    <p:notesMasterId r:id="rId25"/>
  </p:notesMasterIdLst>
  <p:sldIdLst>
    <p:sldId id="339" r:id="rId2"/>
    <p:sldId id="342" r:id="rId3"/>
    <p:sldId id="270" r:id="rId4"/>
    <p:sldId id="271" r:id="rId5"/>
    <p:sldId id="272" r:id="rId6"/>
    <p:sldId id="359" r:id="rId7"/>
    <p:sldId id="354" r:id="rId8"/>
    <p:sldId id="308" r:id="rId9"/>
    <p:sldId id="340" r:id="rId10"/>
    <p:sldId id="278" r:id="rId11"/>
    <p:sldId id="275" r:id="rId12"/>
    <p:sldId id="338" r:id="rId13"/>
    <p:sldId id="335" r:id="rId14"/>
    <p:sldId id="355" r:id="rId15"/>
    <p:sldId id="325" r:id="rId16"/>
    <p:sldId id="347" r:id="rId17"/>
    <p:sldId id="352" r:id="rId18"/>
    <p:sldId id="314" r:id="rId19"/>
    <p:sldId id="348" r:id="rId20"/>
    <p:sldId id="287" r:id="rId21"/>
    <p:sldId id="292" r:id="rId22"/>
    <p:sldId id="316" r:id="rId23"/>
    <p:sldId id="263"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סגנון ביניים 4 - הדגשה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70281" autoAdjust="0"/>
  </p:normalViewPr>
  <p:slideViewPr>
    <p:cSldViewPr>
      <p:cViewPr varScale="1">
        <p:scale>
          <a:sx n="46" d="100"/>
          <a:sy n="46" d="100"/>
        </p:scale>
        <p:origin x="780" y="3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1327A9C1-58F4-428E-8DC8-0BCE4D366C6F}" type="datetimeFigureOut">
              <a:rPr lang="he-IL" smtClean="0"/>
              <a:pPr/>
              <a:t>ד'/חשון/תשפ"א</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2F17A5F0-57CA-48D2-83D5-0CE29976AAE0}" type="slidenum">
              <a:rPr lang="he-IL" smtClean="0"/>
              <a:pPr/>
              <a:t>‹#›</a:t>
            </a:fld>
            <a:endParaRPr lang="he-IL"/>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milog.co.il/%D7%9E%D7%A8/e_15778"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milog.co.il/bitter/s/%D7%9E%D7%99%D7%9C%D7%95%D7%9F%E2%81%BB%D7%90%D7%A0%D7%92%D7%9C%D7%99%E2%81%BB%D7%A2%D7%91%D7%A8%D7%99"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solidFill>
                <a:srgbClr val="FF0000"/>
              </a:solidFill>
            </a:endParaRPr>
          </a:p>
        </p:txBody>
      </p:sp>
      <p:sp>
        <p:nvSpPr>
          <p:cNvPr id="4" name="מציין מיקום של מספר שקופית 3"/>
          <p:cNvSpPr>
            <a:spLocks noGrp="1"/>
          </p:cNvSpPr>
          <p:nvPr>
            <p:ph type="sldNum" sz="quarter" idx="10"/>
          </p:nvPr>
        </p:nvSpPr>
        <p:spPr/>
        <p:txBody>
          <a:bodyPr/>
          <a:lstStyle/>
          <a:p>
            <a:fld id="{2F17A5F0-57CA-48D2-83D5-0CE29976AAE0}" type="slidenum">
              <a:rPr lang="he-IL" smtClean="0"/>
              <a:pPr/>
              <a:t>1</a:t>
            </a:fld>
            <a:endParaRPr lang="he-I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a:t>ניתן להשתמש בשיר זה כדי להיכנס</a:t>
            </a:r>
            <a:r>
              <a:rPr lang="he-IL" baseline="0" dirty="0"/>
              <a:t> לאווירה.</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a:t>ימי הסתיו וראשית החורף מביאים עימם את התקווה לגשם. </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a:t>הציפייה לגשם ממלאת תפקיד מרכזי בחיינו בארץ ישראל.</a:t>
            </a:r>
          </a:p>
          <a:p>
            <a:endParaRPr lang="he-IL" dirty="0"/>
          </a:p>
        </p:txBody>
      </p:sp>
      <p:sp>
        <p:nvSpPr>
          <p:cNvPr id="4" name="מציין מיקום של מספר שקופית 3"/>
          <p:cNvSpPr>
            <a:spLocks noGrp="1"/>
          </p:cNvSpPr>
          <p:nvPr>
            <p:ph type="sldNum" sz="quarter" idx="10"/>
          </p:nvPr>
        </p:nvSpPr>
        <p:spPr/>
        <p:txBody>
          <a:bodyPr/>
          <a:lstStyle/>
          <a:p>
            <a:fld id="{2F17A5F0-57CA-48D2-83D5-0CE29976AAE0}" type="slidenum">
              <a:rPr lang="he-IL" smtClean="0"/>
              <a:pPr/>
              <a:t>2</a:t>
            </a:fld>
            <a:endParaRPr lang="he-I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b="1" dirty="0">
              <a:solidFill>
                <a:srgbClr val="FF0000"/>
              </a:solidFill>
            </a:endParaRPr>
          </a:p>
        </p:txBody>
      </p:sp>
      <p:sp>
        <p:nvSpPr>
          <p:cNvPr id="4" name="מציין מיקום של מספר שקופית 3"/>
          <p:cNvSpPr>
            <a:spLocks noGrp="1"/>
          </p:cNvSpPr>
          <p:nvPr>
            <p:ph type="sldNum" sz="quarter" idx="5"/>
          </p:nvPr>
        </p:nvSpPr>
        <p:spPr/>
        <p:txBody>
          <a:bodyPr/>
          <a:lstStyle/>
          <a:p>
            <a:fld id="{2F17A5F0-57CA-48D2-83D5-0CE29976AAE0}" type="slidenum">
              <a:rPr lang="he-IL" smtClean="0"/>
              <a:pPr/>
              <a:t>3</a:t>
            </a:fld>
            <a:endParaRPr lang="he-IL"/>
          </a:p>
        </p:txBody>
      </p:sp>
    </p:spTree>
    <p:extLst>
      <p:ext uri="{BB962C8B-B14F-4D97-AF65-F5344CB8AC3E}">
        <p14:creationId xmlns:p14="http://schemas.microsoft.com/office/powerpoint/2010/main" val="2085877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0" dirty="0"/>
              <a:t>זו הזדמנות להסביר לתלמידים את העובדה שיש מילים שיש להן משמעויות שונות.</a:t>
            </a:r>
          </a:p>
          <a:p>
            <a:r>
              <a:rPr lang="he-IL" b="0" dirty="0"/>
              <a:t>מקור מילוני: </a:t>
            </a:r>
            <a:r>
              <a:rPr lang="he-IL" b="0" dirty="0" err="1"/>
              <a:t>מילוג</a:t>
            </a:r>
            <a:r>
              <a:rPr lang="he-IL" b="0" dirty="0"/>
              <a:t> </a:t>
            </a:r>
            <a:r>
              <a:rPr lang="en-US" b="0" dirty="0" err="1"/>
              <a:t>milog.co.i</a:t>
            </a:r>
            <a:endParaRPr lang="he-IL" b="0" dirty="0"/>
          </a:p>
          <a:p>
            <a:pPr fontAlgn="ctr"/>
            <a:r>
              <a:rPr lang="he-IL" sz="1200" b="0" i="0" u="none" strike="noStrike" kern="1200" dirty="0">
                <a:solidFill>
                  <a:schemeClr val="tx1"/>
                </a:solidFill>
                <a:latin typeface="+mn-lt"/>
                <a:ea typeface="+mn-ea"/>
                <a:cs typeface="+mn-cs"/>
                <a:hlinkClick r:id="rId3" tooltip="משמעות מַר - פירוש מורחב של מַר"/>
              </a:rPr>
              <a:t>מַר - זכר</a:t>
            </a:r>
            <a:endParaRPr lang="he-IL" sz="1200" b="0" i="0" kern="1200" dirty="0">
              <a:solidFill>
                <a:schemeClr val="tx1"/>
              </a:solidFill>
              <a:latin typeface="+mn-lt"/>
              <a:ea typeface="+mn-ea"/>
              <a:cs typeface="+mn-cs"/>
            </a:endParaRPr>
          </a:p>
          <a:p>
            <a:r>
              <a:rPr lang="he-IL" sz="1200" b="0" i="0" kern="1200" dirty="0">
                <a:solidFill>
                  <a:schemeClr val="tx1"/>
                </a:solidFill>
                <a:latin typeface="+mn-lt"/>
                <a:ea typeface="+mn-ea"/>
                <a:cs typeface="+mn-cs"/>
              </a:rPr>
              <a:t>1. אחד הטעמים, הטעם שאינו ערב לחיך </a:t>
            </a:r>
            <a:r>
              <a:rPr lang="en-US" sz="1200" b="0" i="0" u="none" strike="noStrike" kern="1200" dirty="0">
                <a:solidFill>
                  <a:schemeClr val="tx1"/>
                </a:solidFill>
                <a:latin typeface="+mn-lt"/>
                <a:ea typeface="+mn-ea"/>
                <a:cs typeface="+mn-cs"/>
                <a:hlinkClick r:id="rId4"/>
              </a:rPr>
              <a:t>bitter</a:t>
            </a:r>
            <a:endParaRPr lang="en-US" sz="1200" b="0" i="0" kern="1200" dirty="0">
              <a:solidFill>
                <a:schemeClr val="tx1"/>
              </a:solidFill>
              <a:latin typeface="+mn-lt"/>
              <a:ea typeface="+mn-ea"/>
              <a:cs typeface="+mn-cs"/>
            </a:endParaRPr>
          </a:p>
          <a:p>
            <a:r>
              <a:rPr lang="en-US" sz="1200" b="0" i="0" kern="1200" dirty="0">
                <a:solidFill>
                  <a:schemeClr val="tx1"/>
                </a:solidFill>
                <a:latin typeface="+mn-lt"/>
                <a:ea typeface="+mn-ea"/>
                <a:cs typeface="+mn-cs"/>
              </a:rPr>
              <a:t>2</a:t>
            </a:r>
            <a:r>
              <a:rPr lang="he-IL" sz="1200" b="0" i="0" kern="1200" dirty="0">
                <a:solidFill>
                  <a:schemeClr val="tx1"/>
                </a:solidFill>
                <a:latin typeface="+mn-lt"/>
                <a:ea typeface="+mn-ea"/>
                <a:cs typeface="+mn-cs"/>
              </a:rPr>
              <a:t> קשה, עצוב ורע. "גורלו היה מר </a:t>
            </a:r>
            <a:r>
              <a:rPr lang="he-IL" sz="1200" b="0" i="0" kern="1200" dirty="0" err="1">
                <a:solidFill>
                  <a:schemeClr val="tx1"/>
                </a:solidFill>
                <a:latin typeface="+mn-lt"/>
                <a:ea typeface="+mn-ea"/>
                <a:cs typeface="+mn-cs"/>
              </a:rPr>
              <a:t>ממוות</a:t>
            </a:r>
            <a:r>
              <a:rPr lang="he-IL" sz="1200" b="0" i="0" kern="1200" dirty="0">
                <a:solidFill>
                  <a:schemeClr val="tx1"/>
                </a:solidFill>
                <a:latin typeface="+mn-lt"/>
                <a:ea typeface="+mn-ea"/>
                <a:cs typeface="+mn-cs"/>
              </a:rPr>
              <a:t>."</a:t>
            </a:r>
          </a:p>
          <a:p>
            <a:pPr fontAlgn="ctr"/>
            <a:r>
              <a:rPr lang="he-IL" sz="1200" b="0" i="0" u="none" strike="noStrike" kern="1200" dirty="0">
                <a:solidFill>
                  <a:schemeClr val="tx1"/>
                </a:solidFill>
                <a:latin typeface="+mn-lt"/>
                <a:ea typeface="+mn-ea"/>
                <a:cs typeface="+mn-cs"/>
              </a:rPr>
              <a:t>3. </a:t>
            </a:r>
            <a:r>
              <a:rPr lang="he-IL" sz="1200" b="0" i="0" kern="1200" dirty="0">
                <a:solidFill>
                  <a:schemeClr val="tx1"/>
                </a:solidFill>
                <a:latin typeface="+mn-lt"/>
                <a:ea typeface="+mn-ea"/>
                <a:cs typeface="+mn-cs"/>
              </a:rPr>
              <a:t>אדון</a:t>
            </a:r>
          </a:p>
          <a:p>
            <a:endParaRPr lang="he-IL" b="1" dirty="0"/>
          </a:p>
        </p:txBody>
      </p:sp>
      <p:sp>
        <p:nvSpPr>
          <p:cNvPr id="4" name="מציין מיקום של מספר שקופית 3"/>
          <p:cNvSpPr>
            <a:spLocks noGrp="1"/>
          </p:cNvSpPr>
          <p:nvPr>
            <p:ph type="sldNum" sz="quarter" idx="5"/>
          </p:nvPr>
        </p:nvSpPr>
        <p:spPr/>
        <p:txBody>
          <a:bodyPr/>
          <a:lstStyle/>
          <a:p>
            <a:fld id="{2F17A5F0-57CA-48D2-83D5-0CE29976AAE0}" type="slidenum">
              <a:rPr lang="he-IL" smtClean="0"/>
              <a:pPr/>
              <a:t>4</a:t>
            </a:fld>
            <a:endParaRPr lang="he-IL"/>
          </a:p>
        </p:txBody>
      </p:sp>
    </p:spTree>
    <p:extLst>
      <p:ext uri="{BB962C8B-B14F-4D97-AF65-F5344CB8AC3E}">
        <p14:creationId xmlns:p14="http://schemas.microsoft.com/office/powerpoint/2010/main" val="3835878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pPr rtl="1"/>
            <a:r>
              <a:rPr lang="he-IL" dirty="0"/>
              <a:t>ההסבר המקובל לתוספת "מר" לפני </a:t>
            </a:r>
            <a:r>
              <a:rPr lang="he-IL" b="0" dirty="0"/>
              <a:t>חשוון הוא </a:t>
            </a:r>
            <a:r>
              <a:rPr lang="he-IL" sz="1200" b="0" dirty="0">
                <a:solidFill>
                  <a:srgbClr val="002060"/>
                </a:solidFill>
              </a:rPr>
              <a:t>מפני שהוא חודש עצוב, נטול חגים.</a:t>
            </a:r>
          </a:p>
          <a:p>
            <a:pPr rtl="1"/>
            <a:r>
              <a:rPr lang="he-IL" dirty="0"/>
              <a:t>קיימים הסברים</a:t>
            </a:r>
            <a:r>
              <a:rPr lang="he-IL" baseline="0" dirty="0"/>
              <a:t> נוספים לדוגמה:</a:t>
            </a:r>
          </a:p>
          <a:p>
            <a:pPr rtl="1"/>
            <a:r>
              <a:rPr lang="he-IL" baseline="0" dirty="0"/>
              <a:t>1. </a:t>
            </a:r>
            <a:r>
              <a:rPr lang="he-IL" sz="1200" kern="1200" dirty="0">
                <a:solidFill>
                  <a:schemeClr val="tx1"/>
                </a:solidFill>
                <a:latin typeface="+mn-lt"/>
                <a:ea typeface="+mn-ea"/>
                <a:cs typeface="+mn-cs"/>
              </a:rPr>
              <a:t>בז</a:t>
            </a:r>
            <a:r>
              <a:rPr lang="en-US" sz="1200" kern="1200" dirty="0">
                <a:solidFill>
                  <a:schemeClr val="tx1"/>
                </a:solidFill>
                <a:latin typeface="+mn-lt"/>
                <a:ea typeface="+mn-ea"/>
                <a:cs typeface="+mn-cs"/>
              </a:rPr>
              <a:t>' </a:t>
            </a:r>
            <a:r>
              <a:rPr lang="he-IL" sz="1200" kern="1200" dirty="0">
                <a:solidFill>
                  <a:schemeClr val="tx1"/>
                </a:solidFill>
                <a:latin typeface="+mn-lt"/>
                <a:ea typeface="+mn-ea"/>
                <a:cs typeface="+mn-cs"/>
              </a:rPr>
              <a:t>בחשוון מתחילים להתפלל על ירידת הגשמים</a:t>
            </a:r>
            <a:r>
              <a:rPr lang="en-US" sz="1200" kern="1200" dirty="0">
                <a:solidFill>
                  <a:schemeClr val="tx1"/>
                </a:solidFill>
                <a:latin typeface="+mn-lt"/>
                <a:ea typeface="+mn-ea"/>
                <a:cs typeface="+mn-cs"/>
              </a:rPr>
              <a:t>, </a:t>
            </a:r>
            <a:r>
              <a:rPr lang="he-IL" sz="1200" kern="1200" dirty="0">
                <a:solidFill>
                  <a:schemeClr val="tx1"/>
                </a:solidFill>
                <a:latin typeface="+mn-lt"/>
                <a:ea typeface="+mn-ea"/>
                <a:cs typeface="+mn-cs"/>
              </a:rPr>
              <a:t>ו</a:t>
            </a:r>
            <a:r>
              <a:rPr lang="en-US" sz="1200" kern="1200" dirty="0">
                <a:solidFill>
                  <a:schemeClr val="tx1"/>
                </a:solidFill>
                <a:latin typeface="+mn-lt"/>
                <a:ea typeface="+mn-ea"/>
                <a:cs typeface="+mn-cs"/>
              </a:rPr>
              <a:t>"</a:t>
            </a:r>
            <a:r>
              <a:rPr lang="he-IL" sz="1200" kern="1200" dirty="0">
                <a:solidFill>
                  <a:schemeClr val="tx1"/>
                </a:solidFill>
                <a:latin typeface="+mn-lt"/>
                <a:ea typeface="+mn-ea"/>
                <a:cs typeface="+mn-cs"/>
              </a:rPr>
              <a:t>מר" בשפת הקודש היא טיפת מים.</a:t>
            </a:r>
            <a:endParaRPr lang="en-US" sz="1200" kern="1200" dirty="0">
              <a:solidFill>
                <a:schemeClr val="tx1"/>
              </a:solidFill>
              <a:latin typeface="+mn-lt"/>
              <a:ea typeface="+mn-ea"/>
              <a:cs typeface="+mn-cs"/>
            </a:endParaRPr>
          </a:p>
          <a:p>
            <a:pPr lvl="0" rtl="1"/>
            <a:r>
              <a:rPr lang="he-IL" sz="1200" kern="1200" dirty="0">
                <a:solidFill>
                  <a:schemeClr val="tx1"/>
                </a:solidFill>
                <a:latin typeface="+mn-lt"/>
                <a:ea typeface="+mn-ea"/>
                <a:cs typeface="+mn-cs"/>
              </a:rPr>
              <a:t>2- פירוש המילה "מר" הוא </a:t>
            </a:r>
            <a:r>
              <a:rPr lang="en-US" sz="1200" kern="1200" dirty="0">
                <a:solidFill>
                  <a:schemeClr val="tx1"/>
                </a:solidFill>
                <a:latin typeface="+mn-lt"/>
                <a:ea typeface="+mn-ea"/>
                <a:cs typeface="+mn-cs"/>
              </a:rPr>
              <a:t>"</a:t>
            </a:r>
            <a:r>
              <a:rPr lang="he-IL" sz="1200" kern="1200" dirty="0">
                <a:solidFill>
                  <a:schemeClr val="tx1"/>
                </a:solidFill>
                <a:latin typeface="+mn-lt"/>
                <a:ea typeface="+mn-ea"/>
                <a:cs typeface="+mn-cs"/>
              </a:rPr>
              <a:t>החודש השמיני", וחשוון הוא החודש השמיני למניין החודשים מחודש ניסן</a:t>
            </a:r>
            <a:r>
              <a:rPr lang="en-US" sz="1200" kern="1200" dirty="0">
                <a:solidFill>
                  <a:schemeClr val="tx1"/>
                </a:solidFill>
                <a:latin typeface="+mn-lt"/>
                <a:ea typeface="+mn-ea"/>
                <a:cs typeface="+mn-cs"/>
              </a:rPr>
              <a:t>.</a:t>
            </a:r>
            <a:endParaRPr lang="he-IL" sz="1200" kern="1200" dirty="0">
              <a:solidFill>
                <a:schemeClr val="tx1"/>
              </a:solidFill>
              <a:latin typeface="+mn-lt"/>
              <a:ea typeface="+mn-ea"/>
              <a:cs typeface="+mn-cs"/>
            </a:endParaRPr>
          </a:p>
          <a:p>
            <a:pPr lvl="0" rtl="1"/>
            <a:endParaRPr lang="en-US" sz="1200" kern="1200" dirty="0">
              <a:solidFill>
                <a:schemeClr val="tx1"/>
              </a:solidFill>
              <a:latin typeface="+mn-lt"/>
              <a:ea typeface="+mn-ea"/>
              <a:cs typeface="+mn-cs"/>
            </a:endParaRPr>
          </a:p>
          <a:p>
            <a:pPr rtl="1"/>
            <a:r>
              <a:rPr lang="he-IL" sz="1200" b="0" i="0" kern="1200" dirty="0">
                <a:solidFill>
                  <a:schemeClr val="tx1"/>
                </a:solidFill>
                <a:latin typeface="+mn-lt"/>
                <a:ea typeface="+mn-ea"/>
                <a:cs typeface="+mn-cs"/>
              </a:rPr>
              <a:t> </a:t>
            </a:r>
            <a:endParaRPr lang="en-US" sz="1200" b="0" i="0" kern="1200" dirty="0">
              <a:solidFill>
                <a:schemeClr val="tx1"/>
              </a:solidFill>
              <a:latin typeface="+mn-lt"/>
              <a:ea typeface="+mn-ea"/>
              <a:cs typeface="+mn-cs"/>
            </a:endParaRPr>
          </a:p>
        </p:txBody>
      </p:sp>
      <p:sp>
        <p:nvSpPr>
          <p:cNvPr id="4" name="מציין מיקום של מספר שקופית 3"/>
          <p:cNvSpPr>
            <a:spLocks noGrp="1"/>
          </p:cNvSpPr>
          <p:nvPr>
            <p:ph type="sldNum" sz="quarter" idx="10"/>
          </p:nvPr>
        </p:nvSpPr>
        <p:spPr/>
        <p:txBody>
          <a:bodyPr/>
          <a:lstStyle/>
          <a:p>
            <a:fld id="{2F17A5F0-57CA-48D2-83D5-0CE29976AAE0}" type="slidenum">
              <a:rPr lang="he-IL" smtClean="0"/>
              <a:pPr/>
              <a:t>5</a:t>
            </a:fld>
            <a:endParaRPr lang="he-I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0" dirty="0"/>
              <a:t>חשוב להדגיש שהתפילה לגשם היא חלק מקריאת שמע. הגשם מסמל ברכה והגשמה. </a:t>
            </a:r>
          </a:p>
        </p:txBody>
      </p:sp>
      <p:sp>
        <p:nvSpPr>
          <p:cNvPr id="4" name="מציין מיקום של מספר שקופית 3"/>
          <p:cNvSpPr>
            <a:spLocks noGrp="1"/>
          </p:cNvSpPr>
          <p:nvPr>
            <p:ph type="sldNum" sz="quarter" idx="5"/>
          </p:nvPr>
        </p:nvSpPr>
        <p:spPr/>
        <p:txBody>
          <a:bodyPr/>
          <a:lstStyle/>
          <a:p>
            <a:fld id="{2F17A5F0-57CA-48D2-83D5-0CE29976AAE0}" type="slidenum">
              <a:rPr lang="he-IL" smtClean="0"/>
              <a:pPr/>
              <a:t>6</a:t>
            </a:fld>
            <a:endParaRPr lang="he-IL"/>
          </a:p>
        </p:txBody>
      </p:sp>
    </p:spTree>
    <p:extLst>
      <p:ext uri="{BB962C8B-B14F-4D97-AF65-F5344CB8AC3E}">
        <p14:creationId xmlns:p14="http://schemas.microsoft.com/office/powerpoint/2010/main" val="2381878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r>
              <a:rPr lang="he-IL" b="0" dirty="0"/>
              <a:t>מטרת השקופית להציג את התופעה בה בתפילת שמונה עשרה בברכת גבורות מתחילים בשמיני עצרת להתפלל על הגשם ובברכת השנים ממשיכים להתפלל על הטל ורק בז' בחשוון מתחילים להתפלל לגשם.</a:t>
            </a:r>
          </a:p>
        </p:txBody>
      </p:sp>
      <p:sp>
        <p:nvSpPr>
          <p:cNvPr id="4" name="מציין מיקום של מספר שקופית 3"/>
          <p:cNvSpPr>
            <a:spLocks noGrp="1"/>
          </p:cNvSpPr>
          <p:nvPr>
            <p:ph type="sldNum" sz="quarter" idx="10"/>
          </p:nvPr>
        </p:nvSpPr>
        <p:spPr/>
        <p:txBody>
          <a:bodyPr/>
          <a:lstStyle/>
          <a:p>
            <a:fld id="{2F17A5F0-57CA-48D2-83D5-0CE29976AAE0}" type="slidenum">
              <a:rPr lang="he-IL" smtClean="0"/>
              <a:pPr/>
              <a:t>7</a:t>
            </a:fld>
            <a:endParaRPr lang="he-I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sz="1400" b="0" dirty="0">
                <a:solidFill>
                  <a:srgbClr val="FF0000"/>
                </a:solidFill>
              </a:rPr>
              <a:t>בשקופית זו מוצג ההשוואה בין מאפייני גבורות גשמים ושאילת גשמים. לתלמידים צעירים ניתן </a:t>
            </a:r>
            <a:r>
              <a:rPr lang="he-IL" sz="1400" b="0" dirty="0" err="1">
                <a:solidFill>
                  <a:srgbClr val="FF0000"/>
                </a:solidFill>
              </a:rPr>
              <a:t>לתהלך</a:t>
            </a:r>
            <a:r>
              <a:rPr lang="he-IL" sz="1400" b="0" dirty="0">
                <a:solidFill>
                  <a:srgbClr val="FF0000"/>
                </a:solidFill>
              </a:rPr>
              <a:t> באופן יותר מדורג.  </a:t>
            </a:r>
          </a:p>
        </p:txBody>
      </p:sp>
      <p:sp>
        <p:nvSpPr>
          <p:cNvPr id="4" name="מציין מיקום של מספר שקופית 3"/>
          <p:cNvSpPr>
            <a:spLocks noGrp="1"/>
          </p:cNvSpPr>
          <p:nvPr>
            <p:ph type="sldNum" sz="quarter" idx="5"/>
          </p:nvPr>
        </p:nvSpPr>
        <p:spPr/>
        <p:txBody>
          <a:bodyPr/>
          <a:lstStyle/>
          <a:p>
            <a:fld id="{2F17A5F0-57CA-48D2-83D5-0CE29976AAE0}" type="slidenum">
              <a:rPr lang="he-IL" smtClean="0"/>
              <a:pPr/>
              <a:t>8</a:t>
            </a:fld>
            <a:endParaRPr lang="he-IL"/>
          </a:p>
        </p:txBody>
      </p:sp>
    </p:spTree>
    <p:extLst>
      <p:ext uri="{BB962C8B-B14F-4D97-AF65-F5344CB8AC3E}">
        <p14:creationId xmlns:p14="http://schemas.microsoft.com/office/powerpoint/2010/main" val="2684992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r>
              <a:rPr lang="he-IL" sz="1200" dirty="0"/>
              <a:t>בז' </a:t>
            </a:r>
            <a:r>
              <a:rPr lang="he-IL" sz="1200" dirty="0" err="1"/>
              <a:t>במרחשון</a:t>
            </a:r>
            <a:r>
              <a:rPr lang="he-IL" sz="1200" dirty="0"/>
              <a:t>, נתחיל לומר 'ותן טל ומטר לברכה' כלומר לבקש גשמים. כשבועיים קודם לכן (15 יום), בשמיני עצרת, התחלנו לומר 'משיב הרוח ומוריד </a:t>
            </a:r>
          </a:p>
          <a:p>
            <a:r>
              <a:rPr lang="he-IL" sz="1200" dirty="0"/>
              <a:t>הגשם' כלומר להזכיר גבורות גשמים. </a:t>
            </a:r>
            <a:r>
              <a:rPr lang="he-IL" sz="1200" dirty="0">
                <a:highlight>
                  <a:srgbClr val="FFFF00"/>
                </a:highlight>
              </a:rPr>
              <a:t>מדוע ישנן שתי אמירות שונות לגבי הגשם? ומדוע הן מחולקות לזמנים שונים? </a:t>
            </a:r>
            <a:r>
              <a:rPr lang="he-IL" sz="1200" dirty="0"/>
              <a:t>בשיעור זה ננסה לענות על שאלות אלו. </a:t>
            </a:r>
            <a:r>
              <a:rPr lang="he-IL" b="0" dirty="0"/>
              <a:t>ניתן ללחוץ </a:t>
            </a:r>
            <a:r>
              <a:rPr lang="he-IL" b="0" baseline="0" dirty="0"/>
              <a:t>על הקישור ותראה את המשנה</a:t>
            </a:r>
            <a:endParaRPr lang="he-IL" b="1" dirty="0"/>
          </a:p>
        </p:txBody>
      </p:sp>
      <p:sp>
        <p:nvSpPr>
          <p:cNvPr id="4" name="מציין מיקום של מספר שקופית 3"/>
          <p:cNvSpPr>
            <a:spLocks noGrp="1"/>
          </p:cNvSpPr>
          <p:nvPr>
            <p:ph type="sldNum" sz="quarter" idx="10"/>
          </p:nvPr>
        </p:nvSpPr>
        <p:spPr/>
        <p:txBody>
          <a:bodyPr/>
          <a:lstStyle/>
          <a:p>
            <a:fld id="{2F17A5F0-57CA-48D2-83D5-0CE29976AAE0}" type="slidenum">
              <a:rPr lang="he-IL" smtClean="0"/>
              <a:pPr/>
              <a:t>9</a:t>
            </a:fld>
            <a:endParaRPr lang="he-I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0" dirty="0"/>
              <a:t>יש מקום להזכיר את שלושת הרגלים: פסח, שבועות וסוכות, בהקשר של המילה "רגל". </a:t>
            </a:r>
          </a:p>
        </p:txBody>
      </p:sp>
      <p:sp>
        <p:nvSpPr>
          <p:cNvPr id="4" name="מציין מיקום של מספר שקופית 3"/>
          <p:cNvSpPr>
            <a:spLocks noGrp="1"/>
          </p:cNvSpPr>
          <p:nvPr>
            <p:ph type="sldNum" sz="quarter" idx="5"/>
          </p:nvPr>
        </p:nvSpPr>
        <p:spPr/>
        <p:txBody>
          <a:bodyPr/>
          <a:lstStyle/>
          <a:p>
            <a:fld id="{2F17A5F0-57CA-48D2-83D5-0CE29976AAE0}" type="slidenum">
              <a:rPr lang="he-IL" smtClean="0"/>
              <a:pPr/>
              <a:t>10</a:t>
            </a:fld>
            <a:endParaRPr lang="he-IL"/>
          </a:p>
        </p:txBody>
      </p:sp>
    </p:spTree>
    <p:extLst>
      <p:ext uri="{BB962C8B-B14F-4D97-AF65-F5344CB8AC3E}">
        <p14:creationId xmlns:p14="http://schemas.microsoft.com/office/powerpoint/2010/main" val="4091981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sz="1200" b="0" i="0" kern="1200" dirty="0">
                <a:solidFill>
                  <a:schemeClr val="tx1"/>
                </a:solidFill>
                <a:latin typeface="+mn-lt"/>
                <a:ea typeface="+mn-ea"/>
                <a:cs typeface="+mn-cs"/>
              </a:rPr>
              <a:t>למרות שעונת הגשמים בארץ ישראל יכולה להיפתח מיד לאחר חג הסוכות, תיקנו חכמים להמתין עם בקשת הגשמים עד לז' בחשוון.</a:t>
            </a:r>
            <a:r>
              <a:rPr lang="he-IL" dirty="0"/>
              <a:t>  הסיבה- בימי בית המקדש היו כל תושבי ארץ ישראל עולים לרגל לירושלים. היהודי שהתגורר במיקום הכי מרוחק מירושלים התגורר על גדות נהר פרת, והמסע אל ביתו </a:t>
            </a:r>
            <a:r>
              <a:rPr lang="he-IL" b="0" dirty="0"/>
              <a:t>ארך </a:t>
            </a:r>
            <a:r>
              <a:rPr lang="he-IL" b="0" strike="noStrike" dirty="0">
                <a:solidFill>
                  <a:srgbClr val="FF0000"/>
                </a:solidFill>
              </a:rPr>
              <a:t>15 יום</a:t>
            </a:r>
          </a:p>
          <a:p>
            <a:pPr marL="0" marR="0" indent="0" algn="r" defTabSz="914400" rtl="1" eaLnBrk="1" fontAlgn="auto" latinLnBrk="0" hangingPunct="1">
              <a:lnSpc>
                <a:spcPct val="100000"/>
              </a:lnSpc>
              <a:spcBef>
                <a:spcPts val="0"/>
              </a:spcBef>
              <a:spcAft>
                <a:spcPts val="0"/>
              </a:spcAft>
              <a:buClrTx/>
              <a:buSzTx/>
              <a:buFontTx/>
              <a:buNone/>
              <a:tabLst/>
              <a:defRPr/>
            </a:pPr>
            <a:r>
              <a:rPr lang="he-IL" b="0" strike="noStrike" dirty="0">
                <a:solidFill>
                  <a:srgbClr val="FF0000"/>
                </a:solidFill>
              </a:rPr>
              <a:t>השיקול בבסיס ההלכה הוא ערך הערבות ההדדית, ההתחשבות והדאגה זה לזה, מתוך הבנת כוחה של תפילה.</a:t>
            </a:r>
          </a:p>
          <a:p>
            <a:endParaRPr lang="he-IL" dirty="0"/>
          </a:p>
        </p:txBody>
      </p:sp>
      <p:sp>
        <p:nvSpPr>
          <p:cNvPr id="4" name="מציין מיקום של מספר שקופית 3"/>
          <p:cNvSpPr>
            <a:spLocks noGrp="1"/>
          </p:cNvSpPr>
          <p:nvPr>
            <p:ph type="sldNum" sz="quarter" idx="10"/>
          </p:nvPr>
        </p:nvSpPr>
        <p:spPr/>
        <p:txBody>
          <a:bodyPr/>
          <a:lstStyle/>
          <a:p>
            <a:fld id="{2F17A5F0-57CA-48D2-83D5-0CE29976AAE0}" type="slidenum">
              <a:rPr lang="he-IL" smtClean="0"/>
              <a:pPr/>
              <a:t>11</a:t>
            </a:fld>
            <a:endParaRPr lang="he-I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pPr rtl="1"/>
            <a:r>
              <a:rPr lang="he-IL" sz="1200" kern="1200" dirty="0">
                <a:solidFill>
                  <a:schemeClr val="tx1"/>
                </a:solidFill>
                <a:latin typeface="+mn-lt"/>
                <a:ea typeface="+mn-ea"/>
                <a:cs typeface="+mn-cs"/>
              </a:rPr>
              <a:t>אנו רואים כמה כוח יש לתפילה. </a:t>
            </a:r>
          </a:p>
          <a:p>
            <a:pPr rtl="1"/>
            <a:r>
              <a:rPr lang="he-IL" sz="1200" kern="1200" dirty="0">
                <a:solidFill>
                  <a:schemeClr val="tx1"/>
                </a:solidFill>
                <a:latin typeface="+mn-lt"/>
                <a:ea typeface="+mn-ea"/>
                <a:cs typeface="+mn-cs"/>
              </a:rPr>
              <a:t>ההנחה היא שאם החקלאים יתפללו לגשם, הקב"ה ישמע את תפילותיהם ויוריד גשם ועולי הרגל שבדרך יפגעו.</a:t>
            </a:r>
          </a:p>
          <a:p>
            <a:pPr rtl="1"/>
            <a:r>
              <a:rPr lang="he-IL" sz="1200" kern="1200" dirty="0">
                <a:solidFill>
                  <a:schemeClr val="tx1"/>
                </a:solidFill>
                <a:latin typeface="+mn-lt"/>
                <a:ea typeface="+mn-ea"/>
                <a:cs typeface="+mn-cs"/>
              </a:rPr>
              <a:t>גם לפי ההלכה רואים כמה כוח יש לתפילה ושיש משמעות לתפילה של כל אחד כי אם אדם טעה, הוא צריך לתקן.</a:t>
            </a:r>
          </a:p>
          <a:p>
            <a:pPr rtl="1"/>
            <a:r>
              <a:rPr lang="he-IL" sz="1200" kern="1200" dirty="0">
                <a:solidFill>
                  <a:schemeClr val="tx1"/>
                </a:solidFill>
                <a:latin typeface="+mn-lt"/>
                <a:ea typeface="+mn-ea"/>
                <a:cs typeface="+mn-cs"/>
              </a:rPr>
              <a:t>אנחנו מקווים שהקב"ה ישמע את תפילתנו.</a:t>
            </a:r>
            <a:r>
              <a:rPr lang="he-IL" sz="1200" kern="1200" baseline="0" dirty="0">
                <a:solidFill>
                  <a:schemeClr val="tx1"/>
                </a:solidFill>
                <a:latin typeface="+mn-lt"/>
                <a:ea typeface="+mn-ea"/>
                <a:cs typeface="+mn-cs"/>
              </a:rPr>
              <a:t> </a:t>
            </a:r>
          </a:p>
          <a:p>
            <a:pPr rtl="1"/>
            <a:r>
              <a:rPr lang="he-IL" sz="1200" kern="1200" baseline="0" dirty="0">
                <a:solidFill>
                  <a:schemeClr val="tx1"/>
                </a:solidFill>
                <a:latin typeface="+mn-lt"/>
                <a:ea typeface="+mn-ea"/>
                <a:cs typeface="+mn-cs"/>
              </a:rPr>
              <a:t>אם נבקש גשם בקיץ ואכן ירד גשם בקיץ, יהיו נזקים גדולים לחקלאות – גשמים בקיץ הם גשמי קללה. </a:t>
            </a:r>
            <a:endParaRPr lang="en-US" sz="1200" kern="1200" dirty="0">
              <a:solidFill>
                <a:schemeClr val="tx1"/>
              </a:solidFill>
              <a:latin typeface="+mn-lt"/>
              <a:ea typeface="+mn-ea"/>
              <a:cs typeface="+mn-cs"/>
            </a:endParaRPr>
          </a:p>
        </p:txBody>
      </p:sp>
      <p:sp>
        <p:nvSpPr>
          <p:cNvPr id="4" name="מציין מיקום של מספר שקופית 3"/>
          <p:cNvSpPr>
            <a:spLocks noGrp="1"/>
          </p:cNvSpPr>
          <p:nvPr>
            <p:ph type="sldNum" sz="quarter" idx="10"/>
          </p:nvPr>
        </p:nvSpPr>
        <p:spPr/>
        <p:txBody>
          <a:bodyPr/>
          <a:lstStyle/>
          <a:p>
            <a:fld id="{2F17A5F0-57CA-48D2-83D5-0CE29976AAE0}" type="slidenum">
              <a:rPr lang="he-IL" smtClean="0"/>
              <a:pPr/>
              <a:t>12</a:t>
            </a:fld>
            <a:endParaRPr lang="he-I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sz="1200" dirty="0">
                <a:solidFill>
                  <a:srgbClr val="002060"/>
                </a:solidFill>
              </a:rPr>
              <a:t>אך צריך לזכור שלא תמיד הקב"ה נענה לתפילותינו.</a:t>
            </a:r>
          </a:p>
          <a:p>
            <a:pPr marL="0" marR="0" indent="0" algn="r" defTabSz="914400" rtl="1" eaLnBrk="1" fontAlgn="auto" latinLnBrk="0" hangingPunct="1">
              <a:lnSpc>
                <a:spcPct val="100000"/>
              </a:lnSpc>
              <a:spcBef>
                <a:spcPts val="0"/>
              </a:spcBef>
              <a:spcAft>
                <a:spcPts val="0"/>
              </a:spcAft>
              <a:buClrTx/>
              <a:buSzTx/>
              <a:buFontTx/>
              <a:buNone/>
              <a:tabLst/>
              <a:defRPr/>
            </a:pPr>
            <a:r>
              <a:rPr lang="he-IL" sz="1200" dirty="0">
                <a:solidFill>
                  <a:srgbClr val="002060"/>
                </a:solidFill>
              </a:rPr>
              <a:t>יתכן והבקשה שאנו מבקשים תזיק לנו בעתיד ולכן ה' מעכב אותה לטובתך או מונע אותה ממך-לטובתך.</a:t>
            </a:r>
            <a:endParaRPr lang="en-US" sz="1200" dirty="0">
              <a:solidFill>
                <a:srgbClr val="002060"/>
              </a:solidFill>
            </a:endParaRPr>
          </a:p>
          <a:p>
            <a:pPr rtl="1"/>
            <a:r>
              <a:rPr lang="he-IL" sz="1200" kern="1200" dirty="0">
                <a:solidFill>
                  <a:schemeClr val="tx1"/>
                </a:solidFill>
                <a:latin typeface="+mn-lt"/>
                <a:ea typeface="+mn-ea"/>
                <a:cs typeface="+mn-cs"/>
              </a:rPr>
              <a:t>לעיתים אדם מתפלל ולא רואה תוצאות העיכוב נועד לטובתו בבוא העת התפילה תפעל את פעולתה (ישנן גזרות שצרך מס </a:t>
            </a:r>
            <a:r>
              <a:rPr lang="he-IL" sz="1200" kern="1200" dirty="0" err="1">
                <a:solidFill>
                  <a:schemeClr val="tx1"/>
                </a:solidFill>
                <a:latin typeface="+mn-lt"/>
                <a:ea typeface="+mn-ea"/>
                <a:cs typeface="+mn-cs"/>
              </a:rPr>
              <a:t>מסויים</a:t>
            </a:r>
            <a:r>
              <a:rPr lang="he-IL" sz="1200" kern="1200" dirty="0">
                <a:solidFill>
                  <a:schemeClr val="tx1"/>
                </a:solidFill>
                <a:latin typeface="+mn-lt"/>
                <a:ea typeface="+mn-ea"/>
                <a:cs typeface="+mn-cs"/>
              </a:rPr>
              <a:t> של תפלות כדי לבטלן)</a:t>
            </a:r>
            <a:endParaRPr lang="en-US" sz="1200" kern="1200" dirty="0">
              <a:solidFill>
                <a:schemeClr val="tx1"/>
              </a:solidFill>
              <a:latin typeface="+mn-lt"/>
              <a:ea typeface="+mn-ea"/>
              <a:cs typeface="+mn-cs"/>
            </a:endParaRPr>
          </a:p>
          <a:p>
            <a:pPr rtl="1"/>
            <a:r>
              <a:rPr lang="he-IL" sz="1200" kern="1200" dirty="0">
                <a:solidFill>
                  <a:schemeClr val="tx1"/>
                </a:solidFill>
                <a:latin typeface="+mn-lt"/>
                <a:ea typeface="+mn-ea"/>
                <a:cs typeface="+mn-cs"/>
              </a:rPr>
              <a:t>שערי תפילה לא ננעלים</a:t>
            </a:r>
            <a:endParaRPr lang="en-US" sz="1200" kern="1200" dirty="0">
              <a:solidFill>
                <a:schemeClr val="tx1"/>
              </a:solidFill>
              <a:latin typeface="+mn-lt"/>
              <a:ea typeface="+mn-ea"/>
              <a:cs typeface="+mn-cs"/>
            </a:endParaRPr>
          </a:p>
          <a:p>
            <a:endParaRPr lang="he-IL" dirty="0"/>
          </a:p>
        </p:txBody>
      </p:sp>
      <p:sp>
        <p:nvSpPr>
          <p:cNvPr id="4" name="מציין מיקום של מספר שקופית 3"/>
          <p:cNvSpPr>
            <a:spLocks noGrp="1"/>
          </p:cNvSpPr>
          <p:nvPr>
            <p:ph type="sldNum" sz="quarter" idx="10"/>
          </p:nvPr>
        </p:nvSpPr>
        <p:spPr/>
        <p:txBody>
          <a:bodyPr/>
          <a:lstStyle/>
          <a:p>
            <a:fld id="{2F17A5F0-57CA-48D2-83D5-0CE29976AAE0}" type="slidenum">
              <a:rPr lang="he-IL" smtClean="0"/>
              <a:pPr/>
              <a:t>13</a:t>
            </a:fld>
            <a:endParaRPr lang="he-IL"/>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pPr rtl="1"/>
            <a:r>
              <a:rPr lang="he-IL" sz="1200" kern="1200" dirty="0">
                <a:solidFill>
                  <a:schemeClr val="tx1"/>
                </a:solidFill>
                <a:latin typeface="+mn-lt"/>
                <a:ea typeface="+mn-ea"/>
                <a:cs typeface="+mn-cs"/>
              </a:rPr>
              <a:t>לשיקול דעת המורה האם להתעכב על המושג "שאילת גשמים". זו הרחבה ע"פ פירוש </a:t>
            </a:r>
            <a:r>
              <a:rPr lang="he-IL" sz="1200" kern="1200" dirty="0" err="1">
                <a:solidFill>
                  <a:schemeClr val="tx1"/>
                </a:solidFill>
                <a:latin typeface="+mn-lt"/>
                <a:ea typeface="+mn-ea"/>
                <a:cs typeface="+mn-cs"/>
              </a:rPr>
              <a:t>הגר"א</a:t>
            </a:r>
            <a:r>
              <a:rPr lang="he-IL" sz="1200" kern="1200" dirty="0">
                <a:solidFill>
                  <a:schemeClr val="tx1"/>
                </a:solidFill>
                <a:latin typeface="+mn-lt"/>
                <a:ea typeface="+mn-ea"/>
                <a:cs typeface="+mn-cs"/>
              </a:rPr>
              <a:t> על ההבדל בין שאלה ובקשה. לדוגמה, במגילת אסתר, אסתר מבקשת מאחשוורוש:  </a:t>
            </a:r>
            <a:r>
              <a:rPr lang="he-IL" sz="1200" kern="1200" dirty="0" err="1">
                <a:solidFill>
                  <a:schemeClr val="tx1"/>
                </a:solidFill>
                <a:latin typeface="+mn-lt"/>
                <a:ea typeface="+mn-ea"/>
                <a:cs typeface="+mn-cs"/>
              </a:rPr>
              <a:t>תִּנָּתֶן-לִי</a:t>
            </a:r>
            <a:r>
              <a:rPr lang="he-IL" sz="1200" kern="1200" dirty="0">
                <a:solidFill>
                  <a:schemeClr val="tx1"/>
                </a:solidFill>
                <a:latin typeface="+mn-lt"/>
                <a:ea typeface="+mn-ea"/>
                <a:cs typeface="+mn-cs"/>
              </a:rPr>
              <a:t> נַפְשִׁי בִּשְׁאֵלָתִי, וְעַמִּי בְּבַקָּשָׁתִי</a:t>
            </a:r>
            <a:r>
              <a:rPr lang="en-US" sz="1200" kern="1200" dirty="0">
                <a:solidFill>
                  <a:schemeClr val="tx1"/>
                </a:solidFill>
                <a:latin typeface="+mn-lt"/>
                <a:ea typeface="+mn-ea"/>
                <a:cs typeface="+mn-cs"/>
              </a:rPr>
              <a:t>. </a:t>
            </a:r>
          </a:p>
          <a:p>
            <a:pPr rtl="1"/>
            <a:r>
              <a:rPr lang="he-IL" sz="1200" u="sng" kern="1200" dirty="0">
                <a:solidFill>
                  <a:schemeClr val="tx1"/>
                </a:solidFill>
                <a:latin typeface="+mn-lt"/>
                <a:ea typeface="+mn-ea"/>
                <a:cs typeface="+mn-cs"/>
              </a:rPr>
              <a:t>שאלתי</a:t>
            </a:r>
            <a:r>
              <a:rPr lang="he-IL" sz="1200" kern="1200" dirty="0">
                <a:solidFill>
                  <a:schemeClr val="tx1"/>
                </a:solidFill>
                <a:latin typeface="+mn-lt"/>
                <a:ea typeface="+mn-ea"/>
                <a:cs typeface="+mn-cs"/>
              </a:rPr>
              <a:t> – </a:t>
            </a:r>
            <a:r>
              <a:rPr lang="he-IL" sz="1200" u="sng" kern="1200" dirty="0">
                <a:solidFill>
                  <a:schemeClr val="tx1"/>
                </a:solidFill>
                <a:latin typeface="+mn-lt"/>
                <a:ea typeface="+mn-ea"/>
                <a:cs typeface="+mn-cs"/>
              </a:rPr>
              <a:t>לעצמי </a:t>
            </a:r>
            <a:r>
              <a:rPr lang="he-IL" sz="1200" kern="1200" dirty="0">
                <a:solidFill>
                  <a:schemeClr val="tx1"/>
                </a:solidFill>
                <a:latin typeface="+mn-lt"/>
                <a:ea typeface="+mn-ea"/>
                <a:cs typeface="+mn-cs"/>
              </a:rPr>
              <a:t>לימי חיי שהם קצרים </a:t>
            </a:r>
          </a:p>
          <a:p>
            <a:pPr rtl="1"/>
            <a:r>
              <a:rPr lang="he-IL" sz="1200" u="sng" kern="1200" dirty="0">
                <a:solidFill>
                  <a:schemeClr val="tx1"/>
                </a:solidFill>
                <a:latin typeface="+mn-lt"/>
                <a:ea typeface="+mn-ea"/>
                <a:cs typeface="+mn-cs"/>
              </a:rPr>
              <a:t>ובקשתי</a:t>
            </a:r>
            <a:r>
              <a:rPr lang="he-IL" sz="1200" kern="1200" dirty="0">
                <a:solidFill>
                  <a:schemeClr val="tx1"/>
                </a:solidFill>
                <a:latin typeface="+mn-lt"/>
                <a:ea typeface="+mn-ea"/>
                <a:cs typeface="+mn-cs"/>
              </a:rPr>
              <a:t> – </a:t>
            </a:r>
            <a:r>
              <a:rPr lang="he-IL" sz="1200" u="sng" kern="1200" dirty="0">
                <a:solidFill>
                  <a:schemeClr val="tx1"/>
                </a:solidFill>
                <a:latin typeface="+mn-lt"/>
                <a:ea typeface="+mn-ea"/>
                <a:cs typeface="+mn-cs"/>
              </a:rPr>
              <a:t>לעם ישראל</a:t>
            </a:r>
            <a:r>
              <a:rPr lang="he-IL" sz="1200" kern="1200" dirty="0">
                <a:solidFill>
                  <a:schemeClr val="tx1"/>
                </a:solidFill>
                <a:latin typeface="+mn-lt"/>
                <a:ea typeface="+mn-ea"/>
                <a:cs typeface="+mn-cs"/>
              </a:rPr>
              <a:t> שהוא נצחי</a:t>
            </a:r>
          </a:p>
        </p:txBody>
      </p:sp>
      <p:sp>
        <p:nvSpPr>
          <p:cNvPr id="4" name="מציין מיקום של מספר שקופית 3"/>
          <p:cNvSpPr>
            <a:spLocks noGrp="1"/>
          </p:cNvSpPr>
          <p:nvPr>
            <p:ph type="sldNum" sz="quarter" idx="10"/>
          </p:nvPr>
        </p:nvSpPr>
        <p:spPr/>
        <p:txBody>
          <a:bodyPr/>
          <a:lstStyle/>
          <a:p>
            <a:fld id="{2F17A5F0-57CA-48D2-83D5-0CE29976AAE0}" type="slidenum">
              <a:rPr lang="he-IL" smtClean="0"/>
              <a:pPr/>
              <a:t>14</a:t>
            </a:fld>
            <a:endParaRPr lang="he-IL"/>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r>
              <a:rPr lang="he-IL" b="0" dirty="0"/>
              <a:t>בכיתות הנמוכות ניתן להראות את נוסחי הברכות ולהדגיש את המשותף, בכיתות הגבוהות ניתן להרחיב וללמוד את ברכת השנים של עדות המזרח, בזיקה להישג 7. המטרה היא שהתלמידים יבינו את התפילה שמתפללים מידי יום. </a:t>
            </a:r>
          </a:p>
        </p:txBody>
      </p:sp>
      <p:sp>
        <p:nvSpPr>
          <p:cNvPr id="4" name="מציין מיקום של מספר שקופית 3"/>
          <p:cNvSpPr>
            <a:spLocks noGrp="1"/>
          </p:cNvSpPr>
          <p:nvPr>
            <p:ph type="sldNum" sz="quarter" idx="10"/>
          </p:nvPr>
        </p:nvSpPr>
        <p:spPr/>
        <p:txBody>
          <a:bodyPr/>
          <a:lstStyle/>
          <a:p>
            <a:fld id="{2F17A5F0-57CA-48D2-83D5-0CE29976AAE0}" type="slidenum">
              <a:rPr lang="he-IL" smtClean="0"/>
              <a:pPr/>
              <a:t>15</a:t>
            </a:fld>
            <a:endParaRPr lang="he-IL"/>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r>
              <a:rPr lang="he-IL" sz="1200" kern="1200" dirty="0">
                <a:solidFill>
                  <a:schemeClr val="tx1"/>
                </a:solidFill>
                <a:latin typeface="+mn-lt"/>
                <a:ea typeface="+mn-ea"/>
                <a:cs typeface="+mn-cs"/>
              </a:rPr>
              <a:t>לדוגמא:</a:t>
            </a:r>
            <a:r>
              <a:rPr lang="en-US" sz="1200" kern="1200" dirty="0">
                <a:solidFill>
                  <a:schemeClr val="tx1"/>
                </a:solidFill>
                <a:latin typeface="+mn-lt"/>
                <a:ea typeface="+mn-ea"/>
                <a:cs typeface="+mn-cs"/>
              </a:rPr>
              <a:t/>
            </a:r>
            <a:br>
              <a:rPr lang="en-US" sz="1200" kern="1200" dirty="0">
                <a:solidFill>
                  <a:schemeClr val="tx1"/>
                </a:solidFill>
                <a:latin typeface="+mn-lt"/>
                <a:ea typeface="+mn-ea"/>
                <a:cs typeface="+mn-cs"/>
              </a:rPr>
            </a:br>
            <a:r>
              <a:rPr lang="he-IL" sz="1200" kern="1200" dirty="0">
                <a:solidFill>
                  <a:schemeClr val="tx1"/>
                </a:solidFill>
                <a:latin typeface="+mn-lt"/>
                <a:ea typeface="+mn-ea"/>
                <a:cs typeface="+mn-cs"/>
              </a:rPr>
              <a:t>נזמין את התלמידים לקרוא את ברכת השנים ולשאול שאלות.</a:t>
            </a:r>
          </a:p>
          <a:p>
            <a:r>
              <a:rPr lang="he-IL" sz="1200" kern="1200" dirty="0">
                <a:solidFill>
                  <a:schemeClr val="tx1"/>
                </a:solidFill>
                <a:latin typeface="+mn-lt"/>
                <a:ea typeface="+mn-ea"/>
                <a:cs typeface="+mn-cs"/>
              </a:rPr>
              <a:t>השאלות יכתבו בקיר שיתופי. בהתאם לתוצר המתקבל המורה יכולה לבדוק אפשרות  למיין ביחד עם התלמידים את השאלות לפי קטגוריות. שאלות שקשורות לאוצר מלים-הבנת מלים קשות וכד'.</a:t>
            </a:r>
          </a:p>
          <a:p>
            <a:r>
              <a:rPr lang="he-IL" sz="1200" kern="1200" dirty="0">
                <a:solidFill>
                  <a:schemeClr val="tx1"/>
                </a:solidFill>
                <a:latin typeface="+mn-lt"/>
                <a:ea typeface="+mn-ea"/>
                <a:cs typeface="+mn-cs"/>
              </a:rPr>
              <a:t>המורה תבחר שאלה אחת/שתיים להתמקד ולהרחיב בשיעור.</a:t>
            </a:r>
            <a:endParaRPr lang="he-IL" dirty="0"/>
          </a:p>
        </p:txBody>
      </p:sp>
      <p:sp>
        <p:nvSpPr>
          <p:cNvPr id="4" name="מציין מיקום של מספר שקופית 3"/>
          <p:cNvSpPr>
            <a:spLocks noGrp="1"/>
          </p:cNvSpPr>
          <p:nvPr>
            <p:ph type="sldNum" sz="quarter" idx="10"/>
          </p:nvPr>
        </p:nvSpPr>
        <p:spPr/>
        <p:txBody>
          <a:bodyPr/>
          <a:lstStyle/>
          <a:p>
            <a:fld id="{2F17A5F0-57CA-48D2-83D5-0CE29976AAE0}" type="slidenum">
              <a:rPr lang="he-IL" smtClean="0"/>
              <a:pPr/>
              <a:t>16</a:t>
            </a:fld>
            <a:endParaRPr lang="he-IL"/>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sz="1200" kern="1200" dirty="0">
                <a:solidFill>
                  <a:schemeClr val="tx1"/>
                </a:solidFill>
                <a:latin typeface="+mn-lt"/>
                <a:ea typeface="+mn-ea"/>
                <a:cs typeface="+mn-cs"/>
              </a:rPr>
              <a:t>כדאי לשים לב כי איננו מבקשים בברכה מזון או</a:t>
            </a:r>
            <a:r>
              <a:rPr lang="en-US" sz="1200" kern="1200" dirty="0">
                <a:solidFill>
                  <a:schemeClr val="tx1"/>
                </a:solidFill>
                <a:latin typeface="+mn-lt"/>
                <a:ea typeface="+mn-ea"/>
                <a:cs typeface="+mn-cs"/>
              </a:rPr>
              <a:t> </a:t>
            </a:r>
            <a:r>
              <a:rPr lang="he-IL" sz="1200" kern="1200" dirty="0">
                <a:solidFill>
                  <a:schemeClr val="tx1"/>
                </a:solidFill>
                <a:latin typeface="+mn-lt"/>
                <a:ea typeface="+mn-ea"/>
                <a:cs typeface="+mn-cs"/>
              </a:rPr>
              <a:t>כסף לפרנסתנו, אלא את ברכת ה' ואת הגשמים, שיאפשרו לנו להתפרנס בכוחות עצמנו ולחיות חיים של שובע ושלום כאשר ישנו מחסור במזון והאנשים רעבים, עלול לה יפגע גם השלום בין אדם לחברו ובין מדינות שכנות, ועל כן אנו מבקשים בברכה גם "תקוה טובה ואחרית שלום".</a:t>
            </a:r>
          </a:p>
          <a:p>
            <a:r>
              <a:rPr lang="he-IL" sz="1200" kern="1200" dirty="0">
                <a:solidFill>
                  <a:schemeClr val="tx1"/>
                </a:solidFill>
                <a:latin typeface="+mn-lt"/>
                <a:ea typeface="+mn-ea"/>
                <a:cs typeface="+mn-cs"/>
              </a:rPr>
              <a:t>הפעילות בלוח השיתופי מאפשרת ללמד אסטרטגיה להבנת מילים קשות</a:t>
            </a:r>
            <a:r>
              <a:rPr lang="en-US" sz="1200" kern="1200" dirty="0">
                <a:solidFill>
                  <a:schemeClr val="tx1"/>
                </a:solidFill>
                <a:latin typeface="+mn-lt"/>
                <a:ea typeface="+mn-ea"/>
                <a:cs typeface="+mn-cs"/>
              </a:rPr>
              <a:t> </a:t>
            </a:r>
            <a:r>
              <a:rPr lang="en-US" dirty="0"/>
              <a:t/>
            </a:r>
            <a:br>
              <a:rPr lang="en-US" dirty="0"/>
            </a:br>
            <a:r>
              <a:rPr lang="he-IL" dirty="0"/>
              <a:t>בעזרת מילה מנוגדת. תחילה יש לברר מהי המשמעות של המילה ראשית, וממנה להגיע למשמעותה של המילה הפוכה. </a:t>
            </a:r>
            <a:r>
              <a:rPr lang="en-US" sz="1200" kern="1200" dirty="0">
                <a:solidFill>
                  <a:schemeClr val="tx1"/>
                </a:solidFill>
                <a:latin typeface="+mn-lt"/>
                <a:ea typeface="+mn-ea"/>
                <a:cs typeface="+mn-cs"/>
              </a:rPr>
              <a:t/>
            </a:r>
            <a:br>
              <a:rPr lang="en-US" sz="1200" kern="1200" dirty="0">
                <a:solidFill>
                  <a:schemeClr val="tx1"/>
                </a:solidFill>
                <a:latin typeface="+mn-lt"/>
                <a:ea typeface="+mn-ea"/>
                <a:cs typeface="+mn-cs"/>
              </a:rPr>
            </a:br>
            <a:endParaRPr lang="he-IL" dirty="0"/>
          </a:p>
          <a:p>
            <a:endParaRPr lang="he-IL" dirty="0"/>
          </a:p>
        </p:txBody>
      </p:sp>
      <p:sp>
        <p:nvSpPr>
          <p:cNvPr id="4" name="מציין מיקום של מספר שקופית 3"/>
          <p:cNvSpPr>
            <a:spLocks noGrp="1"/>
          </p:cNvSpPr>
          <p:nvPr>
            <p:ph type="sldNum" sz="quarter" idx="5"/>
          </p:nvPr>
        </p:nvSpPr>
        <p:spPr/>
        <p:txBody>
          <a:bodyPr/>
          <a:lstStyle/>
          <a:p>
            <a:fld id="{2F17A5F0-57CA-48D2-83D5-0CE29976AAE0}" type="slidenum">
              <a:rPr lang="he-IL" smtClean="0"/>
              <a:pPr/>
              <a:t>17</a:t>
            </a:fld>
            <a:endParaRPr lang="he-IL"/>
          </a:p>
        </p:txBody>
      </p:sp>
    </p:spTree>
    <p:extLst>
      <p:ext uri="{BB962C8B-B14F-4D97-AF65-F5344CB8AC3E}">
        <p14:creationId xmlns:p14="http://schemas.microsoft.com/office/powerpoint/2010/main" val="26983049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r>
              <a:rPr lang="he-IL" dirty="0"/>
              <a:t>גשם שיורד בתקופת החורף –זו ברכה. בגמרא כתוב שיום ירידת גשמים גדול יותר מיום תחיית המתים. הרי הגשם מחיה את </a:t>
            </a:r>
            <a:r>
              <a:rPr lang="he-IL" dirty="0" err="1"/>
              <a:t>הכל</a:t>
            </a:r>
            <a:r>
              <a:rPr lang="he-IL" dirty="0"/>
              <a:t>, כולל את הרשעים ביחד עם הצדיקים, ואילו בתחיית </a:t>
            </a:r>
            <a:r>
              <a:rPr lang="he-IL" b="0" dirty="0"/>
              <a:t>המתים לא כולם יקומו.</a:t>
            </a:r>
          </a:p>
          <a:p>
            <a:pPr marL="0" marR="0" indent="0" algn="r" defTabSz="914400" rtl="1" eaLnBrk="1" fontAlgn="auto" latinLnBrk="0" hangingPunct="1">
              <a:lnSpc>
                <a:spcPct val="100000"/>
              </a:lnSpc>
              <a:spcBef>
                <a:spcPts val="0"/>
              </a:spcBef>
              <a:spcAft>
                <a:spcPts val="0"/>
              </a:spcAft>
              <a:buClrTx/>
              <a:buSzTx/>
              <a:buFontTx/>
              <a:buNone/>
              <a:tabLst/>
              <a:defRPr/>
            </a:pPr>
            <a:r>
              <a:rPr lang="he-IL" b="0" dirty="0">
                <a:solidFill>
                  <a:srgbClr val="002060"/>
                </a:solidFill>
              </a:rPr>
              <a:t>בישראל, גם כשיש שיטפון זו</a:t>
            </a:r>
            <a:r>
              <a:rPr lang="he-IL" b="0" baseline="0" dirty="0">
                <a:solidFill>
                  <a:srgbClr val="002060"/>
                </a:solidFill>
              </a:rPr>
              <a:t> </a:t>
            </a:r>
            <a:r>
              <a:rPr lang="he-IL" b="0" dirty="0">
                <a:solidFill>
                  <a:srgbClr val="002060"/>
                </a:solidFill>
              </a:rPr>
              <a:t>ברכה, כי בסופו של דבר המעיינות והמאגרים מתמלאים. </a:t>
            </a:r>
          </a:p>
        </p:txBody>
      </p:sp>
      <p:sp>
        <p:nvSpPr>
          <p:cNvPr id="4" name="מציין מיקום של מספר שקופית 3"/>
          <p:cNvSpPr>
            <a:spLocks noGrp="1"/>
          </p:cNvSpPr>
          <p:nvPr>
            <p:ph type="sldNum" sz="quarter" idx="10"/>
          </p:nvPr>
        </p:nvSpPr>
        <p:spPr/>
        <p:txBody>
          <a:bodyPr/>
          <a:lstStyle/>
          <a:p>
            <a:fld id="{2F17A5F0-57CA-48D2-83D5-0CE29976AAE0}" type="slidenum">
              <a:rPr lang="he-IL" smtClean="0"/>
              <a:pPr/>
              <a:t>18</a:t>
            </a:fld>
            <a:endParaRPr lang="he-IL"/>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r>
              <a:rPr lang="he-IL" b="0" dirty="0">
                <a:solidFill>
                  <a:srgbClr val="FF0000"/>
                </a:solidFill>
              </a:rPr>
              <a:t>במידה והמורה מלמד/ת את המילים יש לקחת בחשבון שאין להסתפק רק בפעילות בשיעור עצמו ויש לתת פעילויות נוספות כדי שהתלמידים יכירו את המילים וישתמשו בהם. למשל: (מצגת של  פרפו' תמי קציר בנספח)</a:t>
            </a:r>
          </a:p>
          <a:p>
            <a:r>
              <a:rPr lang="he-IL" b="0" dirty="0">
                <a:solidFill>
                  <a:srgbClr val="FF0000"/>
                </a:solidFill>
              </a:rPr>
              <a:t>להגדיר את המשמעות הרחבה של המילה</a:t>
            </a:r>
          </a:p>
          <a:p>
            <a:r>
              <a:rPr lang="he-IL" b="0" dirty="0">
                <a:solidFill>
                  <a:srgbClr val="FF0000"/>
                </a:solidFill>
              </a:rPr>
              <a:t>להשתמש במילה בכתיבה</a:t>
            </a:r>
          </a:p>
          <a:p>
            <a:r>
              <a:rPr lang="he-IL" b="0" dirty="0">
                <a:solidFill>
                  <a:srgbClr val="FF0000"/>
                </a:solidFill>
              </a:rPr>
              <a:t>לתרגל את משמעות המילה בתוך הקשרים שונים</a:t>
            </a:r>
          </a:p>
          <a:p>
            <a:r>
              <a:rPr lang="he-IL" b="0" dirty="0">
                <a:solidFill>
                  <a:srgbClr val="FF0000"/>
                </a:solidFill>
              </a:rPr>
              <a:t>ועוד..</a:t>
            </a:r>
          </a:p>
          <a:p>
            <a:endParaRPr lang="he-IL" b="1" dirty="0">
              <a:solidFill>
                <a:srgbClr val="FF0000"/>
              </a:solidFill>
            </a:endParaRPr>
          </a:p>
        </p:txBody>
      </p:sp>
      <p:sp>
        <p:nvSpPr>
          <p:cNvPr id="4" name="מציין מיקום של מספר שקופית 3"/>
          <p:cNvSpPr>
            <a:spLocks noGrp="1"/>
          </p:cNvSpPr>
          <p:nvPr>
            <p:ph type="sldNum" sz="quarter" idx="10"/>
          </p:nvPr>
        </p:nvSpPr>
        <p:spPr/>
        <p:txBody>
          <a:bodyPr/>
          <a:lstStyle/>
          <a:p>
            <a:fld id="{2F17A5F0-57CA-48D2-83D5-0CE29976AAE0}" type="slidenum">
              <a:rPr lang="he-IL" smtClean="0"/>
              <a:pPr/>
              <a:t>19</a:t>
            </a:fld>
            <a:endParaRPr lang="he-IL"/>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r>
              <a:rPr lang="he-IL" dirty="0"/>
              <a:t>חשוב להציג דוגמאות </a:t>
            </a:r>
            <a:r>
              <a:rPr lang="he-IL" sz="1200" kern="1200" dirty="0">
                <a:solidFill>
                  <a:schemeClr val="tx1"/>
                </a:solidFill>
                <a:latin typeface="+mn-lt"/>
                <a:ea typeface="+mn-ea"/>
                <a:cs typeface="+mn-cs"/>
              </a:rPr>
              <a:t>לשימוש בביטוי ולבקש מהילדים להוסיף.</a:t>
            </a:r>
          </a:p>
          <a:p>
            <a:r>
              <a:rPr lang="he-IL" sz="1200" kern="1200" dirty="0">
                <a:solidFill>
                  <a:schemeClr val="tx1"/>
                </a:solidFill>
                <a:latin typeface="+mn-lt"/>
                <a:ea typeface="+mn-ea"/>
                <a:cs typeface="+mn-cs"/>
              </a:rPr>
              <a:t>להרחבה: אותיות טל ומטר - הגיע זמן לשון - אבשלום קור </a:t>
            </a:r>
          </a:p>
          <a:p>
            <a:r>
              <a:rPr lang="en-US" baseline="0" dirty="0"/>
              <a:t>https://www.youtube.com/watch?v=Dcbq58Dz9dw</a:t>
            </a:r>
            <a:endParaRPr lang="he-IL" baseline="0" dirty="0"/>
          </a:p>
          <a:p>
            <a:endParaRPr lang="he-IL" baseline="0" dirty="0"/>
          </a:p>
        </p:txBody>
      </p:sp>
      <p:sp>
        <p:nvSpPr>
          <p:cNvPr id="4" name="מציין מיקום של מספר שקופית 3"/>
          <p:cNvSpPr>
            <a:spLocks noGrp="1"/>
          </p:cNvSpPr>
          <p:nvPr>
            <p:ph type="sldNum" sz="quarter" idx="10"/>
          </p:nvPr>
        </p:nvSpPr>
        <p:spPr/>
        <p:txBody>
          <a:bodyPr/>
          <a:lstStyle/>
          <a:p>
            <a:fld id="{2F17A5F0-57CA-48D2-83D5-0CE29976AAE0}" type="slidenum">
              <a:rPr lang="he-IL" smtClean="0"/>
              <a:pPr/>
              <a:t>20</a:t>
            </a:fld>
            <a:endParaRPr lang="he-IL"/>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r>
              <a:rPr lang="he-IL" dirty="0"/>
              <a:t>חשוב להציג דוגמאות לשימוש בביטוי</a:t>
            </a:r>
            <a:r>
              <a:rPr lang="he-IL" baseline="0" dirty="0"/>
              <a:t> ולבקש מהילדים להוסיף </a:t>
            </a:r>
          </a:p>
        </p:txBody>
      </p:sp>
      <p:sp>
        <p:nvSpPr>
          <p:cNvPr id="4" name="מציין מיקום של מספר שקופית 3"/>
          <p:cNvSpPr>
            <a:spLocks noGrp="1"/>
          </p:cNvSpPr>
          <p:nvPr>
            <p:ph type="sldNum" sz="quarter" idx="10"/>
          </p:nvPr>
        </p:nvSpPr>
        <p:spPr/>
        <p:txBody>
          <a:bodyPr/>
          <a:lstStyle/>
          <a:p>
            <a:fld id="{2F17A5F0-57CA-48D2-83D5-0CE29976AAE0}" type="slidenum">
              <a:rPr lang="he-IL" smtClean="0"/>
              <a:pPr/>
              <a:t>21</a:t>
            </a:fld>
            <a:endParaRPr lang="he-IL"/>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0" dirty="0"/>
              <a:t>מדרשים כדוגמה לאיש צדיק המוכר בצדקתו ולכן הקב"ה שומע בקולו.</a:t>
            </a:r>
          </a:p>
        </p:txBody>
      </p:sp>
      <p:sp>
        <p:nvSpPr>
          <p:cNvPr id="4" name="מציין מיקום של מספר שקופית 3"/>
          <p:cNvSpPr>
            <a:spLocks noGrp="1"/>
          </p:cNvSpPr>
          <p:nvPr>
            <p:ph type="sldNum" sz="quarter" idx="5"/>
          </p:nvPr>
        </p:nvSpPr>
        <p:spPr/>
        <p:txBody>
          <a:bodyPr/>
          <a:lstStyle/>
          <a:p>
            <a:fld id="{2F17A5F0-57CA-48D2-83D5-0CE29976AAE0}" type="slidenum">
              <a:rPr lang="he-IL" smtClean="0"/>
              <a:pPr/>
              <a:t>22</a:t>
            </a:fld>
            <a:endParaRPr lang="he-IL"/>
          </a:p>
        </p:txBody>
      </p:sp>
    </p:spTree>
    <p:extLst>
      <p:ext uri="{BB962C8B-B14F-4D97-AF65-F5344CB8AC3E}">
        <p14:creationId xmlns:p14="http://schemas.microsoft.com/office/powerpoint/2010/main" val="15183021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b="1" dirty="0"/>
          </a:p>
        </p:txBody>
      </p:sp>
      <p:sp>
        <p:nvSpPr>
          <p:cNvPr id="4" name="מציין מיקום של מספר שקופית 3"/>
          <p:cNvSpPr>
            <a:spLocks noGrp="1"/>
          </p:cNvSpPr>
          <p:nvPr>
            <p:ph type="sldNum" sz="quarter" idx="5"/>
          </p:nvPr>
        </p:nvSpPr>
        <p:spPr/>
        <p:txBody>
          <a:bodyPr/>
          <a:lstStyle/>
          <a:p>
            <a:fld id="{2F17A5F0-57CA-48D2-83D5-0CE29976AAE0}" type="slidenum">
              <a:rPr lang="he-IL" smtClean="0"/>
              <a:pPr/>
              <a:t>23</a:t>
            </a:fld>
            <a:endParaRPr lang="he-IL"/>
          </a:p>
        </p:txBody>
      </p:sp>
    </p:spTree>
    <p:extLst>
      <p:ext uri="{BB962C8B-B14F-4D97-AF65-F5344CB8AC3E}">
        <p14:creationId xmlns:p14="http://schemas.microsoft.com/office/powerpoint/2010/main" val="1660068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DD980A13-4B1C-4137-891E-20BBF8BE1CF7}" type="datetimeFigureOut">
              <a:rPr lang="he-IL" smtClean="0"/>
              <a:pPr/>
              <a:t>ד'/חשון/תשפ"א</a:t>
            </a:fld>
            <a:endParaRPr lang="he-IL"/>
          </a:p>
        </p:txBody>
      </p:sp>
      <p:sp>
        <p:nvSpPr>
          <p:cNvPr id="5" name="Footer Placeholder 4"/>
          <p:cNvSpPr>
            <a:spLocks noGrp="1"/>
          </p:cNvSpPr>
          <p:nvPr>
            <p:ph type="ftr" sz="quarter" idx="11"/>
          </p:nvPr>
        </p:nvSpPr>
        <p:spPr/>
        <p:txBody>
          <a:bodyPr/>
          <a:lstStyle/>
          <a:p>
            <a:endParaRPr lang="he-IL"/>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A95AFD63-9B64-443D-B37A-9545F9368CF6}" type="slidenum">
              <a:rPr lang="he-IL" smtClean="0"/>
              <a:pPr/>
              <a:t>‹#›</a:t>
            </a:fld>
            <a:endParaRPr lang="he-IL"/>
          </a:p>
        </p:txBody>
      </p:sp>
    </p:spTree>
    <p:extLst>
      <p:ext uri="{BB962C8B-B14F-4D97-AF65-F5344CB8AC3E}">
        <p14:creationId xmlns:p14="http://schemas.microsoft.com/office/powerpoint/2010/main" val="3170830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DD980A13-4B1C-4137-891E-20BBF8BE1CF7}" type="datetimeFigureOut">
              <a:rPr lang="he-IL" smtClean="0"/>
              <a:pPr/>
              <a:t>ד'/חשון/תשפ"א</a:t>
            </a:fld>
            <a:endParaRPr lang="he-IL"/>
          </a:p>
        </p:txBody>
      </p:sp>
      <p:sp>
        <p:nvSpPr>
          <p:cNvPr id="5" name="Footer Placeholder 4"/>
          <p:cNvSpPr>
            <a:spLocks noGrp="1"/>
          </p:cNvSpPr>
          <p:nvPr>
            <p:ph type="ftr" sz="quarter" idx="11"/>
          </p:nvPr>
        </p:nvSpPr>
        <p:spPr/>
        <p:txBody>
          <a:bodyPr/>
          <a:lstStyle/>
          <a:p>
            <a:endParaRPr lang="he-IL"/>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95AFD63-9B64-443D-B37A-9545F9368CF6}" type="slidenum">
              <a:rPr lang="he-IL" smtClean="0"/>
              <a:pPr/>
              <a:t>‹#›</a:t>
            </a:fld>
            <a:endParaRPr lang="he-IL"/>
          </a:p>
        </p:txBody>
      </p:sp>
    </p:spTree>
    <p:extLst>
      <p:ext uri="{BB962C8B-B14F-4D97-AF65-F5344CB8AC3E}">
        <p14:creationId xmlns:p14="http://schemas.microsoft.com/office/powerpoint/2010/main" val="68508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D980A13-4B1C-4137-891E-20BBF8BE1CF7}" type="datetimeFigureOut">
              <a:rPr lang="he-IL" smtClean="0"/>
              <a:pPr/>
              <a:t>ד'/חשון/תשפ"א</a:t>
            </a:fld>
            <a:endParaRPr lang="he-IL"/>
          </a:p>
        </p:txBody>
      </p:sp>
      <p:sp>
        <p:nvSpPr>
          <p:cNvPr id="5" name="Footer Placeholder 4"/>
          <p:cNvSpPr>
            <a:spLocks noGrp="1"/>
          </p:cNvSpPr>
          <p:nvPr>
            <p:ph type="ftr" sz="quarter" idx="11"/>
          </p:nvPr>
        </p:nvSpPr>
        <p:spPr/>
        <p:txBody>
          <a:bodyPr/>
          <a:lstStyle/>
          <a:p>
            <a:endParaRPr lang="he-IL"/>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A95AFD63-9B64-443D-B37A-9545F9368CF6}" type="slidenum">
              <a:rPr lang="he-IL" smtClean="0"/>
              <a:pPr/>
              <a:t>‹#›</a:t>
            </a:fld>
            <a:endParaRPr lang="he-IL"/>
          </a:p>
        </p:txBody>
      </p:sp>
    </p:spTree>
    <p:extLst>
      <p:ext uri="{BB962C8B-B14F-4D97-AF65-F5344CB8AC3E}">
        <p14:creationId xmlns:p14="http://schemas.microsoft.com/office/powerpoint/2010/main" val="2674140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DD980A13-4B1C-4137-891E-20BBF8BE1CF7}" type="datetimeFigureOut">
              <a:rPr lang="he-IL" smtClean="0"/>
              <a:pPr/>
              <a:t>ד'/חשון/תשפ"א</a:t>
            </a:fld>
            <a:endParaRPr lang="he-IL"/>
          </a:p>
        </p:txBody>
      </p:sp>
      <p:sp>
        <p:nvSpPr>
          <p:cNvPr id="6" name="Footer Placeholder 5"/>
          <p:cNvSpPr>
            <a:spLocks noGrp="1"/>
          </p:cNvSpPr>
          <p:nvPr>
            <p:ph type="ftr" sz="quarter" idx="11"/>
          </p:nvPr>
        </p:nvSpPr>
        <p:spPr/>
        <p:txBody>
          <a:bodyPr/>
          <a:lstStyle/>
          <a:p>
            <a:endParaRPr lang="he-IL"/>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A95AFD63-9B64-443D-B37A-9545F9368CF6}" type="slidenum">
              <a:rPr lang="he-IL" smtClean="0"/>
              <a:pPr/>
              <a:t>‹#›</a:t>
            </a:fld>
            <a:endParaRPr lang="he-IL"/>
          </a:p>
        </p:txBody>
      </p:sp>
    </p:spTree>
    <p:extLst>
      <p:ext uri="{BB962C8B-B14F-4D97-AF65-F5344CB8AC3E}">
        <p14:creationId xmlns:p14="http://schemas.microsoft.com/office/powerpoint/2010/main" val="469879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DD980A13-4B1C-4137-891E-20BBF8BE1CF7}" type="datetimeFigureOut">
              <a:rPr lang="he-IL" smtClean="0"/>
              <a:pPr/>
              <a:t>ד'/חשון/תשפ"א</a:t>
            </a:fld>
            <a:endParaRPr lang="he-IL"/>
          </a:p>
        </p:txBody>
      </p:sp>
      <p:sp>
        <p:nvSpPr>
          <p:cNvPr id="8" name="Footer Placeholder 7"/>
          <p:cNvSpPr>
            <a:spLocks noGrp="1"/>
          </p:cNvSpPr>
          <p:nvPr>
            <p:ph type="ftr" sz="quarter" idx="11"/>
          </p:nvPr>
        </p:nvSpPr>
        <p:spPr/>
        <p:txBody>
          <a:bodyPr/>
          <a:lstStyle/>
          <a:p>
            <a:endParaRPr lang="he-IL"/>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A95AFD63-9B64-443D-B37A-9545F9368CF6}" type="slidenum">
              <a:rPr lang="he-IL" smtClean="0"/>
              <a:pPr/>
              <a:t>‹#›</a:t>
            </a:fld>
            <a:endParaRPr lang="he-IL"/>
          </a:p>
        </p:txBody>
      </p:sp>
    </p:spTree>
    <p:extLst>
      <p:ext uri="{BB962C8B-B14F-4D97-AF65-F5344CB8AC3E}">
        <p14:creationId xmlns:p14="http://schemas.microsoft.com/office/powerpoint/2010/main" val="3288169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DD980A13-4B1C-4137-891E-20BBF8BE1CF7}" type="datetimeFigureOut">
              <a:rPr lang="he-IL" smtClean="0"/>
              <a:pPr/>
              <a:t>ד'/חשון/תשפ"א</a:t>
            </a:fld>
            <a:endParaRPr lang="he-IL"/>
          </a:p>
        </p:txBody>
      </p:sp>
      <p:sp>
        <p:nvSpPr>
          <p:cNvPr id="4" name="Footer Placeholder 3"/>
          <p:cNvSpPr>
            <a:spLocks noGrp="1"/>
          </p:cNvSpPr>
          <p:nvPr>
            <p:ph type="ftr" sz="quarter" idx="11"/>
          </p:nvPr>
        </p:nvSpPr>
        <p:spPr/>
        <p:txBody>
          <a:bodyPr/>
          <a:lstStyle/>
          <a:p>
            <a:endParaRPr lang="he-IL"/>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95AFD63-9B64-443D-B37A-9545F9368CF6}" type="slidenum">
              <a:rPr lang="he-IL" smtClean="0"/>
              <a:pPr/>
              <a:t>‹#›</a:t>
            </a:fld>
            <a:endParaRPr lang="he-IL"/>
          </a:p>
        </p:txBody>
      </p:sp>
    </p:spTree>
    <p:extLst>
      <p:ext uri="{BB962C8B-B14F-4D97-AF65-F5344CB8AC3E}">
        <p14:creationId xmlns:p14="http://schemas.microsoft.com/office/powerpoint/2010/main" val="2908261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980A13-4B1C-4137-891E-20BBF8BE1CF7}" type="datetimeFigureOut">
              <a:rPr lang="he-IL" smtClean="0"/>
              <a:pPr/>
              <a:t>ד'/חשון/תשפ"א</a:t>
            </a:fld>
            <a:endParaRPr lang="he-IL"/>
          </a:p>
        </p:txBody>
      </p:sp>
      <p:sp>
        <p:nvSpPr>
          <p:cNvPr id="3" name="Footer Placeholder 2"/>
          <p:cNvSpPr>
            <a:spLocks noGrp="1"/>
          </p:cNvSpPr>
          <p:nvPr>
            <p:ph type="ftr" sz="quarter" idx="11"/>
          </p:nvPr>
        </p:nvSpPr>
        <p:spPr/>
        <p:txBody>
          <a:bodyPr/>
          <a:lstStyle/>
          <a:p>
            <a:endParaRPr lang="he-IL"/>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95AFD63-9B64-443D-B37A-9545F9368CF6}" type="slidenum">
              <a:rPr lang="he-IL" smtClean="0"/>
              <a:pPr/>
              <a:t>‹#›</a:t>
            </a:fld>
            <a:endParaRPr lang="he-IL"/>
          </a:p>
        </p:txBody>
      </p:sp>
    </p:spTree>
    <p:extLst>
      <p:ext uri="{BB962C8B-B14F-4D97-AF65-F5344CB8AC3E}">
        <p14:creationId xmlns:p14="http://schemas.microsoft.com/office/powerpoint/2010/main" val="3594483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DD980A13-4B1C-4137-891E-20BBF8BE1CF7}" type="datetimeFigureOut">
              <a:rPr lang="he-IL" smtClean="0"/>
              <a:pPr/>
              <a:t>ד'/חשון/תשפ"א</a:t>
            </a:fld>
            <a:endParaRPr lang="he-IL"/>
          </a:p>
        </p:txBody>
      </p:sp>
      <p:sp>
        <p:nvSpPr>
          <p:cNvPr id="6" name="Footer Placeholder 5"/>
          <p:cNvSpPr>
            <a:spLocks noGrp="1"/>
          </p:cNvSpPr>
          <p:nvPr>
            <p:ph type="ftr" sz="quarter" idx="11"/>
          </p:nvPr>
        </p:nvSpPr>
        <p:spPr/>
        <p:txBody>
          <a:bodyPr/>
          <a:lstStyle/>
          <a:p>
            <a:endParaRPr lang="he-IL"/>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95AFD63-9B64-443D-B37A-9545F9368CF6}" type="slidenum">
              <a:rPr lang="he-IL" smtClean="0"/>
              <a:pPr/>
              <a:t>‹#›</a:t>
            </a:fld>
            <a:endParaRPr lang="he-IL"/>
          </a:p>
        </p:txBody>
      </p:sp>
    </p:spTree>
    <p:extLst>
      <p:ext uri="{BB962C8B-B14F-4D97-AF65-F5344CB8AC3E}">
        <p14:creationId xmlns:p14="http://schemas.microsoft.com/office/powerpoint/2010/main" val="3193135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DD980A13-4B1C-4137-891E-20BBF8BE1CF7}" type="datetimeFigureOut">
              <a:rPr lang="he-IL" smtClean="0"/>
              <a:pPr/>
              <a:t>ד'/חשון/תשפ"א</a:t>
            </a:fld>
            <a:endParaRPr lang="he-IL"/>
          </a:p>
        </p:txBody>
      </p:sp>
      <p:sp>
        <p:nvSpPr>
          <p:cNvPr id="6" name="Footer Placeholder 5"/>
          <p:cNvSpPr>
            <a:spLocks noGrp="1"/>
          </p:cNvSpPr>
          <p:nvPr>
            <p:ph type="ftr" sz="quarter" idx="11"/>
          </p:nvPr>
        </p:nvSpPr>
        <p:spPr/>
        <p:txBody>
          <a:bodyPr/>
          <a:lstStyle/>
          <a:p>
            <a:endParaRPr lang="he-IL"/>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A95AFD63-9B64-443D-B37A-9545F9368CF6}" type="slidenum">
              <a:rPr lang="he-IL" smtClean="0"/>
              <a:pPr/>
              <a:t>‹#›</a:t>
            </a:fld>
            <a:endParaRPr lang="he-IL"/>
          </a:p>
        </p:txBody>
      </p:sp>
    </p:spTree>
    <p:extLst>
      <p:ext uri="{BB962C8B-B14F-4D97-AF65-F5344CB8AC3E}">
        <p14:creationId xmlns:p14="http://schemas.microsoft.com/office/powerpoint/2010/main" val="148737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D980A13-4B1C-4137-891E-20BBF8BE1CF7}" type="datetimeFigureOut">
              <a:rPr lang="he-IL" smtClean="0"/>
              <a:pPr/>
              <a:t>ד'/חשון/תשפ"א</a:t>
            </a:fld>
            <a:endParaRPr lang="he-IL"/>
          </a:p>
        </p:txBody>
      </p:sp>
      <p:sp>
        <p:nvSpPr>
          <p:cNvPr id="5" name="Footer Placeholder 4"/>
          <p:cNvSpPr>
            <a:spLocks noGrp="1"/>
          </p:cNvSpPr>
          <p:nvPr>
            <p:ph type="ftr" sz="quarter" idx="11"/>
          </p:nvPr>
        </p:nvSpPr>
        <p:spPr/>
        <p:txBody>
          <a:bodyPr/>
          <a:lstStyle/>
          <a:p>
            <a:endParaRPr lang="he-IL"/>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A95AFD63-9B64-443D-B37A-9545F9368CF6}" type="slidenum">
              <a:rPr lang="he-IL" smtClean="0"/>
              <a:pPr/>
              <a:t>‹#›</a:t>
            </a:fld>
            <a:endParaRPr lang="he-IL"/>
          </a:p>
        </p:txBody>
      </p:sp>
    </p:spTree>
    <p:extLst>
      <p:ext uri="{BB962C8B-B14F-4D97-AF65-F5344CB8AC3E}">
        <p14:creationId xmlns:p14="http://schemas.microsoft.com/office/powerpoint/2010/main" val="2990113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D980A13-4B1C-4137-891E-20BBF8BE1CF7}" type="datetimeFigureOut">
              <a:rPr lang="he-IL" smtClean="0"/>
              <a:pPr/>
              <a:t>ד'/חשון/תשפ"א</a:t>
            </a:fld>
            <a:endParaRPr lang="he-IL"/>
          </a:p>
        </p:txBody>
      </p:sp>
      <p:sp>
        <p:nvSpPr>
          <p:cNvPr id="5" name="Footer Placeholder 4"/>
          <p:cNvSpPr>
            <a:spLocks noGrp="1"/>
          </p:cNvSpPr>
          <p:nvPr>
            <p:ph type="ftr" sz="quarter" idx="11"/>
          </p:nvPr>
        </p:nvSpPr>
        <p:spPr/>
        <p:txBody>
          <a:bodyPr/>
          <a:lstStyle/>
          <a:p>
            <a:endParaRPr lang="he-IL"/>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A95AFD63-9B64-443D-B37A-9545F9368CF6}" type="slidenum">
              <a:rPr lang="he-IL" smtClean="0"/>
              <a:pPr/>
              <a:t>‹#›</a:t>
            </a:fld>
            <a:endParaRPr lang="he-IL"/>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49441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DD980A13-4B1C-4137-891E-20BBF8BE1CF7}" type="datetimeFigureOut">
              <a:rPr lang="he-IL" smtClean="0"/>
              <a:pPr/>
              <a:t>ד'/חשון/תשפ"א</a:t>
            </a:fld>
            <a:endParaRPr lang="he-IL"/>
          </a:p>
        </p:txBody>
      </p:sp>
      <p:sp>
        <p:nvSpPr>
          <p:cNvPr id="6" name="Footer Placeholder 5"/>
          <p:cNvSpPr>
            <a:spLocks noGrp="1"/>
          </p:cNvSpPr>
          <p:nvPr>
            <p:ph type="ftr" sz="quarter" idx="11"/>
          </p:nvPr>
        </p:nvSpPr>
        <p:spPr/>
        <p:txBody>
          <a:bodyPr/>
          <a:lstStyle/>
          <a:p>
            <a:endParaRPr lang="he-IL"/>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A95AFD63-9B64-443D-B37A-9545F9368CF6}" type="slidenum">
              <a:rPr lang="he-IL" smtClean="0"/>
              <a:pPr/>
              <a:t>‹#›</a:t>
            </a:fld>
            <a:endParaRPr lang="he-IL"/>
          </a:p>
        </p:txBody>
      </p:sp>
    </p:spTree>
    <p:extLst>
      <p:ext uri="{BB962C8B-B14F-4D97-AF65-F5344CB8AC3E}">
        <p14:creationId xmlns:p14="http://schemas.microsoft.com/office/powerpoint/2010/main" val="16686815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DD980A13-4B1C-4137-891E-20BBF8BE1CF7}" type="datetimeFigureOut">
              <a:rPr lang="he-IL" smtClean="0"/>
              <a:pPr/>
              <a:t>ד'/חשון/תשפ"א</a:t>
            </a:fld>
            <a:endParaRPr lang="he-IL"/>
          </a:p>
        </p:txBody>
      </p:sp>
      <p:sp>
        <p:nvSpPr>
          <p:cNvPr id="6" name="Footer Placeholder 5"/>
          <p:cNvSpPr>
            <a:spLocks noGrp="1"/>
          </p:cNvSpPr>
          <p:nvPr>
            <p:ph type="ftr" sz="quarter" idx="11"/>
          </p:nvPr>
        </p:nvSpPr>
        <p:spPr/>
        <p:txBody>
          <a:bodyPr/>
          <a:lstStyle/>
          <a:p>
            <a:endParaRPr lang="he-IL"/>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A95AFD63-9B64-443D-B37A-9545F9368CF6}" type="slidenum">
              <a:rPr lang="he-IL" smtClean="0"/>
              <a:pPr/>
              <a:t>‹#›</a:t>
            </a:fld>
            <a:endParaRPr lang="he-IL"/>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064805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he-IL"/>
              <a:t>לחץ כדי לערוך סגנון כותרת של תבנית בסיס</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DD980A13-4B1C-4137-891E-20BBF8BE1CF7}" type="datetimeFigureOut">
              <a:rPr lang="he-IL" smtClean="0"/>
              <a:pPr/>
              <a:t>ד'/חשון/תשפ"א</a:t>
            </a:fld>
            <a:endParaRPr lang="he-IL"/>
          </a:p>
        </p:txBody>
      </p:sp>
      <p:sp>
        <p:nvSpPr>
          <p:cNvPr id="6" name="Footer Placeholder 5"/>
          <p:cNvSpPr>
            <a:spLocks noGrp="1"/>
          </p:cNvSpPr>
          <p:nvPr>
            <p:ph type="ftr" sz="quarter" idx="11"/>
          </p:nvPr>
        </p:nvSpPr>
        <p:spPr/>
        <p:txBody>
          <a:bodyPr/>
          <a:lstStyle/>
          <a:p>
            <a:endParaRPr lang="he-IL"/>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A95AFD63-9B64-443D-B37A-9545F9368CF6}" type="slidenum">
              <a:rPr lang="he-IL" smtClean="0"/>
              <a:pPr/>
              <a:t>‹#›</a:t>
            </a:fld>
            <a:endParaRPr lang="he-IL"/>
          </a:p>
        </p:txBody>
      </p:sp>
    </p:spTree>
    <p:extLst>
      <p:ext uri="{BB962C8B-B14F-4D97-AF65-F5344CB8AC3E}">
        <p14:creationId xmlns:p14="http://schemas.microsoft.com/office/powerpoint/2010/main" val="42596068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DD980A13-4B1C-4137-891E-20BBF8BE1CF7}" type="datetimeFigureOut">
              <a:rPr lang="he-IL" smtClean="0"/>
              <a:pPr/>
              <a:t>ד'/חשון/תשפ"א</a:t>
            </a:fld>
            <a:endParaRPr lang="he-IL"/>
          </a:p>
        </p:txBody>
      </p:sp>
      <p:sp>
        <p:nvSpPr>
          <p:cNvPr id="5" name="Footer Placeholder 4"/>
          <p:cNvSpPr>
            <a:spLocks noGrp="1"/>
          </p:cNvSpPr>
          <p:nvPr>
            <p:ph type="ftr" sz="quarter" idx="11"/>
          </p:nvPr>
        </p:nvSpPr>
        <p:spPr/>
        <p:txBody>
          <a:bodyPr/>
          <a:lstStyle/>
          <a:p>
            <a:endParaRPr lang="he-IL"/>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95AFD63-9B64-443D-B37A-9545F9368CF6}" type="slidenum">
              <a:rPr lang="he-IL" smtClean="0"/>
              <a:pPr/>
              <a:t>‹#›</a:t>
            </a:fld>
            <a:endParaRPr lang="he-IL"/>
          </a:p>
        </p:txBody>
      </p:sp>
    </p:spTree>
    <p:extLst>
      <p:ext uri="{BB962C8B-B14F-4D97-AF65-F5344CB8AC3E}">
        <p14:creationId xmlns:p14="http://schemas.microsoft.com/office/powerpoint/2010/main" val="14842925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DD980A13-4B1C-4137-891E-20BBF8BE1CF7}" type="datetimeFigureOut">
              <a:rPr lang="he-IL" smtClean="0"/>
              <a:pPr/>
              <a:t>ד'/חשון/תשפ"א</a:t>
            </a:fld>
            <a:endParaRPr lang="he-IL"/>
          </a:p>
        </p:txBody>
      </p:sp>
      <p:sp>
        <p:nvSpPr>
          <p:cNvPr id="5" name="Footer Placeholder 4"/>
          <p:cNvSpPr>
            <a:spLocks noGrp="1"/>
          </p:cNvSpPr>
          <p:nvPr>
            <p:ph type="ftr" sz="quarter" idx="11"/>
          </p:nvPr>
        </p:nvSpPr>
        <p:spPr/>
        <p:txBody>
          <a:bodyPr/>
          <a:lstStyle/>
          <a:p>
            <a:endParaRPr lang="he-IL"/>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95AFD63-9B64-443D-B37A-9545F9368CF6}" type="slidenum">
              <a:rPr lang="he-IL" smtClean="0"/>
              <a:pPr/>
              <a:t>‹#›</a:t>
            </a:fld>
            <a:endParaRPr lang="he-IL"/>
          </a:p>
        </p:txBody>
      </p:sp>
    </p:spTree>
    <p:extLst>
      <p:ext uri="{BB962C8B-B14F-4D97-AF65-F5344CB8AC3E}">
        <p14:creationId xmlns:p14="http://schemas.microsoft.com/office/powerpoint/2010/main" val="1041766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DD980A13-4B1C-4137-891E-20BBF8BE1CF7}" type="datetimeFigureOut">
              <a:rPr lang="he-IL" smtClean="0"/>
              <a:pPr/>
              <a:t>ד'/חשון/תשפ"א</a:t>
            </a:fld>
            <a:endParaRPr lang="he-IL"/>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he-IL"/>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A95AFD63-9B64-443D-B37A-9545F9368CF6}" type="slidenum">
              <a:rPr lang="he-IL" smtClean="0"/>
              <a:pPr/>
              <a:t>‹#›</a:t>
            </a:fld>
            <a:endParaRPr lang="he-IL"/>
          </a:p>
        </p:txBody>
      </p:sp>
    </p:spTree>
    <p:extLst>
      <p:ext uri="{BB962C8B-B14F-4D97-AF65-F5344CB8AC3E}">
        <p14:creationId xmlns:p14="http://schemas.microsoft.com/office/powerpoint/2010/main" val="38417330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1" eaLnBrk="1" latinLnBrk="0" hangingPunct="1">
        <a:spcBef>
          <a:spcPct val="0"/>
        </a:spcBef>
        <a:buNone/>
        <a:defRPr sz="3600" kern="1200">
          <a:solidFill>
            <a:schemeClr val="tx1">
              <a:lumMod val="85000"/>
              <a:lumOff val="1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youtu.be/i8uv4BfwzWw"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wmf"/></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mayim.org.il/?holiday=%D7%91%D7%96-%D7%91%D7%9E%D7%A8%D7%97%D7%A9%D7%95%D7%95%D7%9F-%D7%A9%D7%95%D7%90%D7%9C%D7%99%D7%9D-%D7%A2%D7%9C-%D7%94%D7%92%D7%A9%D7%9E%D7%99%D7%9D"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מציין מיקום של מספר שקופית 2"/>
          <p:cNvSpPr>
            <a:spLocks noGrp="1"/>
          </p:cNvSpPr>
          <p:nvPr>
            <p:ph type="sldNum" sz="quarter" idx="12"/>
          </p:nvPr>
        </p:nvSpPr>
        <p:spPr bwMode="auto">
          <a:noFill/>
          <a:ln>
            <a:miter lim="800000"/>
            <a:headEnd/>
            <a:tailEnd/>
          </a:ln>
        </p:spPr>
        <p:txBody>
          <a:bodyPr/>
          <a:lstStyle/>
          <a:p>
            <a:fld id="{224E175F-03B8-4B9D-BA9B-0011DC7B5FBF}" type="slidenum">
              <a:rPr lang="he-IL" altLang="he-IL" smtClean="0"/>
              <a:pPr/>
              <a:t>1</a:t>
            </a:fld>
            <a:endParaRPr lang="en-US" altLang="he-IL"/>
          </a:p>
        </p:txBody>
      </p:sp>
      <p:sp>
        <p:nvSpPr>
          <p:cNvPr id="14" name="מלבן 13"/>
          <p:cNvSpPr/>
          <p:nvPr/>
        </p:nvSpPr>
        <p:spPr>
          <a:xfrm>
            <a:off x="2919126" y="4071917"/>
            <a:ext cx="1825433" cy="1085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pic>
        <p:nvPicPr>
          <p:cNvPr id="1026" name="Picture 2" descr="http://www.orianit.edu-negev.gov.il/ronit/sites/homepage/chetzronit/Images/%D7%92%D7%A9%D7%9D.GIF"/>
          <p:cNvPicPr>
            <a:picLocks noChangeAspect="1" noChangeArrowheads="1"/>
          </p:cNvPicPr>
          <p:nvPr/>
        </p:nvPicPr>
        <p:blipFill>
          <a:blip r:embed="rId3"/>
          <a:srcRect/>
          <a:stretch>
            <a:fillRect/>
          </a:stretch>
        </p:blipFill>
        <p:spPr bwMode="auto">
          <a:xfrm>
            <a:off x="3275856" y="4582764"/>
            <a:ext cx="3143272" cy="2143140"/>
          </a:xfrm>
          <a:prstGeom prst="rect">
            <a:avLst/>
          </a:prstGeom>
          <a:noFill/>
        </p:spPr>
      </p:pic>
      <p:sp>
        <p:nvSpPr>
          <p:cNvPr id="10" name="מלבן מעוגל 9"/>
          <p:cNvSpPr/>
          <p:nvPr/>
        </p:nvSpPr>
        <p:spPr>
          <a:xfrm>
            <a:off x="1785918" y="1785926"/>
            <a:ext cx="6000792" cy="242889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800" b="1" dirty="0">
              <a:solidFill>
                <a:srgbClr val="002060"/>
              </a:solidFill>
            </a:endParaRPr>
          </a:p>
          <a:p>
            <a:pPr algn="ctr"/>
            <a:r>
              <a:rPr lang="he-IL" sz="6600" b="1" dirty="0">
                <a:solidFill>
                  <a:srgbClr val="002060"/>
                </a:solidFill>
              </a:rPr>
              <a:t>שאילת גשמים בז' במרחשוון</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763688" y="332656"/>
            <a:ext cx="7077472" cy="1143000"/>
          </a:xfrm>
        </p:spPr>
        <p:txBody>
          <a:bodyPr>
            <a:normAutofit/>
          </a:bodyPr>
          <a:lstStyle/>
          <a:p>
            <a:r>
              <a:rPr lang="he-IL" b="1" dirty="0">
                <a:effectLst>
                  <a:outerShdw blurRad="38100" dist="38100" dir="2700000" algn="tl">
                    <a:srgbClr val="000000">
                      <a:alpha val="43137"/>
                    </a:srgbClr>
                  </a:outerShdw>
                </a:effectLst>
                <a:cs typeface="+mn-cs"/>
              </a:rPr>
              <a:t>ברכנו   </a:t>
            </a:r>
            <a:r>
              <a:rPr lang="he-IL" dirty="0"/>
              <a:t>            </a:t>
            </a:r>
            <a:r>
              <a:rPr lang="he-IL" sz="1200" b="1" dirty="0">
                <a:solidFill>
                  <a:srgbClr val="002060"/>
                </a:solidFill>
              </a:rPr>
              <a:t>מילים: מהתפילה</a:t>
            </a:r>
            <a:r>
              <a:rPr lang="he-IL" sz="1200" dirty="0">
                <a:solidFill>
                  <a:srgbClr val="002060"/>
                </a:solidFill>
              </a:rPr>
              <a:t/>
            </a:r>
            <a:br>
              <a:rPr lang="he-IL" sz="1200" dirty="0">
                <a:solidFill>
                  <a:srgbClr val="002060"/>
                </a:solidFill>
              </a:rPr>
            </a:br>
            <a:r>
              <a:rPr lang="he-IL" sz="1200" dirty="0">
                <a:solidFill>
                  <a:srgbClr val="002060"/>
                </a:solidFill>
              </a:rPr>
              <a:t>                                         </a:t>
            </a:r>
            <a:r>
              <a:rPr lang="he-IL" sz="1200" b="1" dirty="0">
                <a:solidFill>
                  <a:srgbClr val="002060"/>
                </a:solidFill>
              </a:rPr>
              <a:t>לחן: אביהו מדינה</a:t>
            </a:r>
            <a:endParaRPr lang="he-IL" sz="1200" dirty="0"/>
          </a:p>
        </p:txBody>
      </p:sp>
      <p:sp>
        <p:nvSpPr>
          <p:cNvPr id="3" name="מציין מיקום תוכן 2"/>
          <p:cNvSpPr>
            <a:spLocks noGrp="1"/>
          </p:cNvSpPr>
          <p:nvPr>
            <p:ph idx="1"/>
          </p:nvPr>
        </p:nvSpPr>
        <p:spPr>
          <a:xfrm>
            <a:off x="357158" y="5929330"/>
            <a:ext cx="4943484" cy="685792"/>
          </a:xfrm>
        </p:spPr>
        <p:txBody>
          <a:bodyPr>
            <a:normAutofit fontScale="92500"/>
          </a:bodyPr>
          <a:lstStyle/>
          <a:p>
            <a:r>
              <a:rPr lang="en-US" sz="2400" dirty="0">
                <a:hlinkClick r:id="rId3"/>
              </a:rPr>
              <a:t>https://youtu.be/i8uv4BfwzWw</a:t>
            </a:r>
            <a:endParaRPr lang="he-IL" sz="2400" dirty="0"/>
          </a:p>
        </p:txBody>
      </p:sp>
      <p:sp>
        <p:nvSpPr>
          <p:cNvPr id="4" name="TextBox 3"/>
          <p:cNvSpPr txBox="1"/>
          <p:nvPr/>
        </p:nvSpPr>
        <p:spPr>
          <a:xfrm>
            <a:off x="5436096" y="764704"/>
            <a:ext cx="3240360" cy="5591706"/>
          </a:xfrm>
          <a:prstGeom prst="rect">
            <a:avLst/>
          </a:prstGeom>
          <a:noFill/>
        </p:spPr>
        <p:txBody>
          <a:bodyPr wrap="square" rtlCol="1">
            <a:spAutoFit/>
          </a:bodyPr>
          <a:lstStyle/>
          <a:p>
            <a:pPr algn="r"/>
            <a:r>
              <a:rPr lang="he-IL" dirty="0"/>
              <a:t/>
            </a:r>
            <a:br>
              <a:rPr lang="he-IL" dirty="0"/>
            </a:br>
            <a:r>
              <a:rPr lang="he-IL" dirty="0"/>
              <a:t/>
            </a:r>
            <a:br>
              <a:rPr lang="he-IL" dirty="0"/>
            </a:br>
            <a:r>
              <a:rPr lang="he-IL" dirty="0"/>
              <a:t/>
            </a:r>
            <a:br>
              <a:rPr lang="he-IL" dirty="0"/>
            </a:br>
            <a:r>
              <a:rPr lang="he-IL" dirty="0"/>
              <a:t/>
            </a:r>
            <a:br>
              <a:rPr lang="he-IL" dirty="0"/>
            </a:br>
            <a:r>
              <a:rPr lang="he-IL" dirty="0"/>
              <a:t/>
            </a:r>
            <a:br>
              <a:rPr lang="he-IL" dirty="0"/>
            </a:br>
            <a:r>
              <a:rPr lang="he-IL" sz="2400" b="1" dirty="0">
                <a:solidFill>
                  <a:srgbClr val="002060"/>
                </a:solidFill>
              </a:rPr>
              <a:t>ברכנו השם אלוקינו</a:t>
            </a:r>
            <a:br>
              <a:rPr lang="he-IL" sz="2400" b="1" dirty="0">
                <a:solidFill>
                  <a:srgbClr val="002060"/>
                </a:solidFill>
              </a:rPr>
            </a:br>
            <a:r>
              <a:rPr lang="he-IL" sz="2400" b="1" dirty="0">
                <a:solidFill>
                  <a:srgbClr val="002060"/>
                </a:solidFill>
              </a:rPr>
              <a:t>בכל, </a:t>
            </a:r>
            <a:r>
              <a:rPr lang="he-IL" sz="2400" b="1" dirty="0" err="1">
                <a:solidFill>
                  <a:srgbClr val="002060"/>
                </a:solidFill>
              </a:rPr>
              <a:t>בכל</a:t>
            </a:r>
            <a:r>
              <a:rPr lang="he-IL" sz="2400" b="1" dirty="0">
                <a:solidFill>
                  <a:srgbClr val="002060"/>
                </a:solidFill>
              </a:rPr>
              <a:t> מעשה ידינו</a:t>
            </a:r>
          </a:p>
          <a:p>
            <a:pPr algn="r"/>
            <a:r>
              <a:rPr lang="he-IL" sz="2400" b="1" dirty="0">
                <a:solidFill>
                  <a:srgbClr val="002060"/>
                </a:solidFill>
              </a:rPr>
              <a:t/>
            </a:r>
            <a:br>
              <a:rPr lang="he-IL" sz="2400" b="1" dirty="0">
                <a:solidFill>
                  <a:srgbClr val="002060"/>
                </a:solidFill>
              </a:rPr>
            </a:br>
            <a:r>
              <a:rPr lang="he-IL" sz="2400" b="1" dirty="0">
                <a:solidFill>
                  <a:srgbClr val="002060"/>
                </a:solidFill>
              </a:rPr>
              <a:t>ברכנו השם אלוקינו</a:t>
            </a:r>
            <a:br>
              <a:rPr lang="he-IL" sz="2400" b="1" dirty="0">
                <a:solidFill>
                  <a:srgbClr val="002060"/>
                </a:solidFill>
              </a:rPr>
            </a:br>
            <a:r>
              <a:rPr lang="he-IL" sz="2400" b="1" dirty="0">
                <a:solidFill>
                  <a:srgbClr val="002060"/>
                </a:solidFill>
              </a:rPr>
              <a:t>וברך, </a:t>
            </a:r>
            <a:r>
              <a:rPr lang="he-IL" sz="2400" b="1" dirty="0" err="1">
                <a:solidFill>
                  <a:srgbClr val="002060"/>
                </a:solidFill>
              </a:rPr>
              <a:t>וברך</a:t>
            </a:r>
            <a:r>
              <a:rPr lang="he-IL" sz="2400" b="1" dirty="0">
                <a:solidFill>
                  <a:srgbClr val="002060"/>
                </a:solidFill>
              </a:rPr>
              <a:t> את שנתנו</a:t>
            </a:r>
          </a:p>
          <a:p>
            <a:pPr algn="r"/>
            <a:r>
              <a:rPr lang="he-IL" sz="2400" b="1" dirty="0">
                <a:solidFill>
                  <a:srgbClr val="002060"/>
                </a:solidFill>
              </a:rPr>
              <a:t/>
            </a:r>
            <a:br>
              <a:rPr lang="he-IL" sz="2400" b="1" dirty="0">
                <a:solidFill>
                  <a:srgbClr val="002060"/>
                </a:solidFill>
              </a:rPr>
            </a:br>
            <a:r>
              <a:rPr lang="he-IL" sz="2400" b="1" dirty="0">
                <a:solidFill>
                  <a:srgbClr val="002060"/>
                </a:solidFill>
              </a:rPr>
              <a:t>ותן תן </a:t>
            </a:r>
            <a:r>
              <a:rPr lang="he-IL" sz="2400" b="1" dirty="0" err="1">
                <a:solidFill>
                  <a:srgbClr val="002060"/>
                </a:solidFill>
              </a:rPr>
              <a:t>תן</a:t>
            </a:r>
            <a:r>
              <a:rPr lang="he-IL" sz="2400" b="1" dirty="0">
                <a:solidFill>
                  <a:srgbClr val="002060"/>
                </a:solidFill>
              </a:rPr>
              <a:t>, </a:t>
            </a:r>
            <a:r>
              <a:rPr lang="he-IL" sz="2400" b="1" dirty="0" err="1">
                <a:solidFill>
                  <a:srgbClr val="002060"/>
                </a:solidFill>
              </a:rPr>
              <a:t>תן</a:t>
            </a:r>
            <a:r>
              <a:rPr lang="he-IL" sz="2400" b="1" dirty="0">
                <a:solidFill>
                  <a:srgbClr val="002060"/>
                </a:solidFill>
              </a:rPr>
              <a:t> טל ומטר</a:t>
            </a:r>
            <a:br>
              <a:rPr lang="he-IL" sz="2400" b="1" dirty="0">
                <a:solidFill>
                  <a:srgbClr val="002060"/>
                </a:solidFill>
              </a:rPr>
            </a:br>
            <a:r>
              <a:rPr lang="he-IL" sz="2400" b="1" dirty="0">
                <a:solidFill>
                  <a:srgbClr val="002060"/>
                </a:solidFill>
              </a:rPr>
              <a:t>על פני האדמה, על פני האדמה</a:t>
            </a:r>
          </a:p>
          <a:p>
            <a:endParaRPr lang="he-IL" dirty="0"/>
          </a:p>
          <a:p>
            <a:endParaRPr lang="he-IL" dirty="0"/>
          </a:p>
          <a:p>
            <a:endParaRPr lang="he-IL" dirty="0"/>
          </a:p>
        </p:txBody>
      </p:sp>
      <p:pic>
        <p:nvPicPr>
          <p:cNvPr id="7" name="תמונה 6">
            <a:extLst>
              <a:ext uri="{FF2B5EF4-FFF2-40B4-BE49-F238E27FC236}">
                <a16:creationId xmlns:a16="http://schemas.microsoft.com/office/drawing/2014/main" id="{F6FB558D-2AE8-45C4-AED8-D4E2CE4A478B}"/>
              </a:ext>
            </a:extLst>
          </p:cNvPr>
          <p:cNvPicPr>
            <a:picLocks noChangeAspect="1"/>
          </p:cNvPicPr>
          <p:nvPr/>
        </p:nvPicPr>
        <p:blipFill>
          <a:blip r:embed="rId4"/>
          <a:stretch>
            <a:fillRect/>
          </a:stretch>
        </p:blipFill>
        <p:spPr>
          <a:xfrm>
            <a:off x="755576" y="2132856"/>
            <a:ext cx="2462997" cy="591972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571472" y="0"/>
            <a:ext cx="7772400" cy="1470025"/>
          </a:xfrm>
        </p:spPr>
        <p:txBody>
          <a:bodyPr/>
          <a:lstStyle/>
          <a:p>
            <a:pPr algn="ctr"/>
            <a:r>
              <a:rPr lang="he-IL" b="1" dirty="0">
                <a:solidFill>
                  <a:srgbClr val="002060"/>
                </a:solidFill>
                <a:cs typeface="+mn-cs"/>
              </a:rPr>
              <a:t>חודש מרחשוון </a:t>
            </a:r>
          </a:p>
        </p:txBody>
      </p:sp>
      <p:sp>
        <p:nvSpPr>
          <p:cNvPr id="3" name="כותרת משנה 2"/>
          <p:cNvSpPr>
            <a:spLocks noGrp="1"/>
          </p:cNvSpPr>
          <p:nvPr>
            <p:ph type="subTitle" idx="1"/>
          </p:nvPr>
        </p:nvSpPr>
        <p:spPr>
          <a:xfrm>
            <a:off x="2643174" y="4214818"/>
            <a:ext cx="3829032" cy="1143008"/>
          </a:xfrm>
        </p:spPr>
        <p:txBody>
          <a:bodyPr>
            <a:normAutofit/>
          </a:bodyPr>
          <a:lstStyle/>
          <a:p>
            <a:pPr algn="r"/>
            <a:r>
              <a:rPr lang="he-IL" b="1" dirty="0">
                <a:solidFill>
                  <a:srgbClr val="002060"/>
                </a:solidFill>
              </a:rPr>
              <a:t>החודש היחיד מכל חודשי השנה</a:t>
            </a:r>
            <a:r>
              <a:rPr lang="en-US" b="1" dirty="0">
                <a:solidFill>
                  <a:srgbClr val="002060"/>
                </a:solidFill>
              </a:rPr>
              <a:t>, </a:t>
            </a:r>
            <a:endParaRPr lang="he-IL" b="1" dirty="0">
              <a:solidFill>
                <a:srgbClr val="002060"/>
              </a:solidFill>
            </a:endParaRPr>
          </a:p>
          <a:p>
            <a:pPr algn="r"/>
            <a:r>
              <a:rPr lang="he-IL" b="1" dirty="0">
                <a:solidFill>
                  <a:srgbClr val="002060"/>
                </a:solidFill>
              </a:rPr>
              <a:t>שלשמו מצורף כינוי-</a:t>
            </a:r>
            <a:r>
              <a:rPr lang="en-US" b="1" dirty="0">
                <a:solidFill>
                  <a:srgbClr val="002060"/>
                </a:solidFill>
              </a:rPr>
              <a:t> </a:t>
            </a:r>
            <a:r>
              <a:rPr lang="he-IL" b="1" dirty="0">
                <a:solidFill>
                  <a:srgbClr val="C00000"/>
                </a:solidFill>
              </a:rPr>
              <a:t>מר</a:t>
            </a:r>
            <a:r>
              <a:rPr lang="he-IL" b="1" dirty="0">
                <a:solidFill>
                  <a:srgbClr val="002060"/>
                </a:solidFill>
              </a:rPr>
              <a:t> חשוון.</a:t>
            </a:r>
            <a:endParaRPr lang="en-US" b="1" dirty="0">
              <a:solidFill>
                <a:srgbClr val="002060"/>
              </a:solidFill>
            </a:endParaRPr>
          </a:p>
        </p:txBody>
      </p:sp>
      <p:sp>
        <p:nvSpPr>
          <p:cNvPr id="4" name="TextBox 3"/>
          <p:cNvSpPr txBox="1"/>
          <p:nvPr/>
        </p:nvSpPr>
        <p:spPr>
          <a:xfrm>
            <a:off x="2786050" y="5929330"/>
            <a:ext cx="4211409" cy="523220"/>
          </a:xfrm>
          <a:prstGeom prst="rect">
            <a:avLst/>
          </a:prstGeom>
          <a:noFill/>
        </p:spPr>
        <p:txBody>
          <a:bodyPr wrap="none" rtlCol="1">
            <a:spAutoFit/>
          </a:bodyPr>
          <a:lstStyle/>
          <a:p>
            <a:r>
              <a:rPr lang="he-IL" sz="2800" b="1" dirty="0">
                <a:solidFill>
                  <a:srgbClr val="002060"/>
                </a:solidFill>
              </a:rPr>
              <a:t>מה  משמעות המילה – </a:t>
            </a:r>
            <a:r>
              <a:rPr lang="he-IL" sz="2800" b="1" dirty="0">
                <a:solidFill>
                  <a:srgbClr val="C00000"/>
                </a:solidFill>
              </a:rPr>
              <a:t>מר?</a:t>
            </a:r>
            <a:r>
              <a:rPr lang="he-IL" sz="2800" b="1" dirty="0"/>
              <a:t> </a:t>
            </a:r>
          </a:p>
        </p:txBody>
      </p:sp>
      <p:pic>
        <p:nvPicPr>
          <p:cNvPr id="5" name="Picture 2" descr="http://www.orianit.edu-negev.gov.il/ronit/sites/homepage/chetzronit/Images/20man.jpg"/>
          <p:cNvPicPr>
            <a:picLocks noChangeAspect="1" noChangeArrowheads="1"/>
          </p:cNvPicPr>
          <p:nvPr/>
        </p:nvPicPr>
        <p:blipFill>
          <a:blip r:embed="rId3"/>
          <a:srcRect/>
          <a:stretch>
            <a:fillRect/>
          </a:stretch>
        </p:blipFill>
        <p:spPr bwMode="auto">
          <a:xfrm>
            <a:off x="2928926" y="1714488"/>
            <a:ext cx="3382096" cy="2274460"/>
          </a:xfrm>
          <a:prstGeom prst="ellipse">
            <a:avLst/>
          </a:prstGeom>
          <a:ln w="63500" cap="rnd">
            <a:solidFill>
              <a:schemeClr val="accent6">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899592" y="116632"/>
            <a:ext cx="7772400" cy="1470025"/>
          </a:xfrm>
        </p:spPr>
        <p:txBody>
          <a:bodyPr/>
          <a:lstStyle/>
          <a:p>
            <a:pPr algn="ctr"/>
            <a:r>
              <a:rPr lang="he-IL" b="1" dirty="0">
                <a:solidFill>
                  <a:srgbClr val="002060"/>
                </a:solidFill>
                <a:cs typeface="+mn-cs"/>
              </a:rPr>
              <a:t>חודש מר-חשוון </a:t>
            </a:r>
          </a:p>
        </p:txBody>
      </p:sp>
      <p:sp>
        <p:nvSpPr>
          <p:cNvPr id="4" name="TextBox 3"/>
          <p:cNvSpPr txBox="1"/>
          <p:nvPr/>
        </p:nvSpPr>
        <p:spPr>
          <a:xfrm>
            <a:off x="2463089" y="1783279"/>
            <a:ext cx="4217821" cy="646331"/>
          </a:xfrm>
          <a:prstGeom prst="rect">
            <a:avLst/>
          </a:prstGeom>
          <a:noFill/>
        </p:spPr>
        <p:txBody>
          <a:bodyPr wrap="none" rtlCol="1">
            <a:spAutoFit/>
          </a:bodyPr>
          <a:lstStyle/>
          <a:p>
            <a:r>
              <a:rPr lang="he-IL" sz="3600" b="1" dirty="0">
                <a:solidFill>
                  <a:srgbClr val="002060"/>
                </a:solidFill>
              </a:rPr>
              <a:t>משמעות המילה – </a:t>
            </a:r>
            <a:r>
              <a:rPr lang="he-IL" sz="3600" b="1" dirty="0">
                <a:solidFill>
                  <a:srgbClr val="C00000"/>
                </a:solidFill>
              </a:rPr>
              <a:t>מר</a:t>
            </a:r>
            <a:r>
              <a:rPr lang="he-IL" sz="2800" b="1" dirty="0"/>
              <a:t> </a:t>
            </a:r>
          </a:p>
        </p:txBody>
      </p:sp>
      <p:pic>
        <p:nvPicPr>
          <p:cNvPr id="8" name="Picture 9" descr="ANd9GcRndVZOCGvK8KB3X8WebF2v0kwwzNCCq0XrDvXUKCf2ARCG5tPqlg"/>
          <p:cNvPicPr>
            <a:picLocks noChangeAspect="1" noChangeArrowheads="1"/>
          </p:cNvPicPr>
          <p:nvPr/>
        </p:nvPicPr>
        <p:blipFill>
          <a:blip r:embed="rId3"/>
          <a:srcRect/>
          <a:stretch>
            <a:fillRect/>
          </a:stretch>
        </p:blipFill>
        <p:spPr bwMode="auto">
          <a:xfrm>
            <a:off x="2357422" y="4143380"/>
            <a:ext cx="1584176" cy="151780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תיבת טקסט 2">
            <a:extLst>
              <a:ext uri="{FF2B5EF4-FFF2-40B4-BE49-F238E27FC236}">
                <a16:creationId xmlns:a16="http://schemas.microsoft.com/office/drawing/2014/main" id="{E2418FEF-06DA-40F2-8441-36EED53024E7}"/>
              </a:ext>
            </a:extLst>
          </p:cNvPr>
          <p:cNvSpPr txBox="1"/>
          <p:nvPr/>
        </p:nvSpPr>
        <p:spPr>
          <a:xfrm>
            <a:off x="2487049" y="3212976"/>
            <a:ext cx="6264696" cy="2246769"/>
          </a:xfrm>
          <a:prstGeom prst="rect">
            <a:avLst/>
          </a:prstGeom>
          <a:noFill/>
        </p:spPr>
        <p:txBody>
          <a:bodyPr wrap="square" rtlCol="1">
            <a:spAutoFit/>
          </a:bodyPr>
          <a:lstStyle/>
          <a:p>
            <a:pPr algn="r"/>
            <a:r>
              <a:rPr lang="he-IL" sz="2800" b="1" dirty="0">
                <a:solidFill>
                  <a:srgbClr val="002060"/>
                </a:solidFill>
              </a:rPr>
              <a:t>* אחד הטעמים. הטעם שאינו ערב לחיך</a:t>
            </a:r>
          </a:p>
          <a:p>
            <a:pPr algn="r"/>
            <a:endParaRPr lang="he-IL" sz="2800" b="1" dirty="0">
              <a:solidFill>
                <a:srgbClr val="002060"/>
              </a:solidFill>
            </a:endParaRPr>
          </a:p>
          <a:p>
            <a:pPr algn="r"/>
            <a:r>
              <a:rPr lang="he-IL" sz="2800" b="1" dirty="0">
                <a:solidFill>
                  <a:srgbClr val="002060"/>
                </a:solidFill>
              </a:rPr>
              <a:t>* קשה, עצוב ורע</a:t>
            </a:r>
            <a:endParaRPr lang="en-US" sz="2800" b="1" dirty="0">
              <a:solidFill>
                <a:srgbClr val="002060"/>
              </a:solidFill>
            </a:endParaRPr>
          </a:p>
          <a:p>
            <a:pPr algn="r"/>
            <a:endParaRPr lang="en-US" sz="2800" b="1" dirty="0">
              <a:solidFill>
                <a:srgbClr val="002060"/>
              </a:solidFill>
            </a:endParaRPr>
          </a:p>
          <a:p>
            <a:pPr algn="r"/>
            <a:r>
              <a:rPr lang="he-IL" sz="2800" b="1" dirty="0">
                <a:solidFill>
                  <a:srgbClr val="002060"/>
                </a:solidFill>
              </a:rPr>
              <a:t>* מר = אדון</a:t>
            </a:r>
          </a:p>
        </p:txBody>
      </p:sp>
      <p:sp>
        <p:nvSpPr>
          <p:cNvPr id="6" name="TextBox 5"/>
          <p:cNvSpPr txBox="1"/>
          <p:nvPr/>
        </p:nvSpPr>
        <p:spPr>
          <a:xfrm>
            <a:off x="6715140" y="6143644"/>
            <a:ext cx="2087431" cy="369332"/>
          </a:xfrm>
          <a:prstGeom prst="rect">
            <a:avLst/>
          </a:prstGeom>
          <a:noFill/>
        </p:spPr>
        <p:txBody>
          <a:bodyPr wrap="none" rtlCol="1">
            <a:spAutoFit/>
          </a:bodyPr>
          <a:lstStyle/>
          <a:p>
            <a:r>
              <a:rPr lang="he-IL" dirty="0"/>
              <a:t>  </a:t>
            </a:r>
            <a:r>
              <a:rPr lang="he-IL" dirty="0" err="1"/>
              <a:t>מילוג</a:t>
            </a:r>
            <a:r>
              <a:rPr lang="he-IL" dirty="0"/>
              <a:t>) </a:t>
            </a:r>
            <a:r>
              <a:rPr lang="en-US" dirty="0" err="1"/>
              <a:t>milog.co.i</a:t>
            </a:r>
            <a:r>
              <a:rPr lang="en-US" dirty="0"/>
              <a:t>)</a:t>
            </a:r>
            <a:endParaRPr lang="he-IL"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734207" y="397884"/>
            <a:ext cx="6710492" cy="1470025"/>
          </a:xfrm>
        </p:spPr>
        <p:txBody>
          <a:bodyPr/>
          <a:lstStyle/>
          <a:p>
            <a:pPr algn="ctr"/>
            <a:r>
              <a:rPr lang="he-IL" b="1" dirty="0">
                <a:solidFill>
                  <a:srgbClr val="002060"/>
                </a:solidFill>
                <a:cs typeface="+mn-cs"/>
              </a:rPr>
              <a:t>חודש מרחשוון </a:t>
            </a:r>
          </a:p>
        </p:txBody>
      </p:sp>
      <p:pic>
        <p:nvPicPr>
          <p:cNvPr id="8" name="Picture 9" descr="ANd9GcRndVZOCGvK8KB3X8WebF2v0kwwzNCCq0XrDvXUKCf2ARCG5tPqlg"/>
          <p:cNvPicPr>
            <a:picLocks noChangeAspect="1" noChangeArrowheads="1"/>
          </p:cNvPicPr>
          <p:nvPr/>
        </p:nvPicPr>
        <p:blipFill>
          <a:blip r:embed="rId3"/>
          <a:srcRect/>
          <a:stretch>
            <a:fillRect/>
          </a:stretch>
        </p:blipFill>
        <p:spPr bwMode="auto">
          <a:xfrm>
            <a:off x="683568" y="620688"/>
            <a:ext cx="835054" cy="80006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6" name="TextBox 5"/>
          <p:cNvSpPr txBox="1"/>
          <p:nvPr/>
        </p:nvSpPr>
        <p:spPr>
          <a:xfrm>
            <a:off x="1071538" y="2000240"/>
            <a:ext cx="7601760" cy="461665"/>
          </a:xfrm>
          <a:prstGeom prst="rect">
            <a:avLst/>
          </a:prstGeom>
          <a:noFill/>
        </p:spPr>
        <p:txBody>
          <a:bodyPr wrap="none" rtlCol="1">
            <a:spAutoFit/>
          </a:bodyPr>
          <a:lstStyle/>
          <a:p>
            <a:r>
              <a:rPr lang="he-IL" sz="2400" b="1" dirty="0"/>
              <a:t>״</a:t>
            </a:r>
            <a:r>
              <a:rPr lang="he-IL" sz="2400" b="1" dirty="0">
                <a:solidFill>
                  <a:srgbClr val="C00000"/>
                </a:solidFill>
              </a:rPr>
              <a:t>מר</a:t>
            </a:r>
            <a:r>
              <a:rPr lang="he-IL" sz="2400" b="1" dirty="0">
                <a:solidFill>
                  <a:srgbClr val="002060"/>
                </a:solidFill>
              </a:rPr>
              <a:t>-חשוון״ נקרא כך מפני שהוא חודש עצוב, נטול חגים</a:t>
            </a:r>
            <a:r>
              <a:rPr lang="he-IL" sz="2400" dirty="0"/>
              <a:t>.</a:t>
            </a:r>
          </a:p>
        </p:txBody>
      </p:sp>
      <p:sp>
        <p:nvSpPr>
          <p:cNvPr id="10" name="TextBox 9"/>
          <p:cNvSpPr txBox="1"/>
          <p:nvPr/>
        </p:nvSpPr>
        <p:spPr>
          <a:xfrm>
            <a:off x="1620894" y="2889438"/>
            <a:ext cx="5942652" cy="2246897"/>
          </a:xfrm>
          <a:prstGeom prst="rect">
            <a:avLst/>
          </a:prstGeom>
          <a:noFill/>
        </p:spPr>
        <p:txBody>
          <a:bodyPr wrap="none" rtlCol="1">
            <a:spAutoFit/>
          </a:bodyPr>
          <a:lstStyle/>
          <a:p>
            <a:pPr algn="r">
              <a:lnSpc>
                <a:spcPct val="150000"/>
              </a:lnSpc>
            </a:pPr>
            <a:r>
              <a:rPr lang="he-IL" sz="2400" b="1" dirty="0">
                <a:solidFill>
                  <a:srgbClr val="C00000"/>
                </a:solidFill>
              </a:rPr>
              <a:t>ז' במרחשוון </a:t>
            </a:r>
            <a:r>
              <a:rPr lang="he-IL" sz="2400" b="1" dirty="0">
                <a:solidFill>
                  <a:srgbClr val="002060"/>
                </a:solidFill>
              </a:rPr>
              <a:t>–</a:t>
            </a:r>
            <a:r>
              <a:rPr lang="he-IL" sz="2400" b="1" dirty="0" err="1">
                <a:solidFill>
                  <a:srgbClr val="002060"/>
                </a:solidFill>
              </a:rPr>
              <a:t> הו</a:t>
            </a:r>
            <a:r>
              <a:rPr lang="he-IL" sz="2400" b="1" dirty="0">
                <a:solidFill>
                  <a:srgbClr val="002060"/>
                </a:solidFill>
              </a:rPr>
              <a:t>א היום המיוחד של החודש</a:t>
            </a:r>
          </a:p>
          <a:p>
            <a:pPr algn="r">
              <a:lnSpc>
                <a:spcPct val="150000"/>
              </a:lnSpc>
            </a:pPr>
            <a:r>
              <a:rPr lang="he-IL" sz="2400" b="1" dirty="0">
                <a:solidFill>
                  <a:srgbClr val="002060"/>
                </a:solidFill>
              </a:rPr>
              <a:t>יום בו אנו מבקשים/שואלים גשמים </a:t>
            </a:r>
          </a:p>
          <a:p>
            <a:pPr algn="r">
              <a:lnSpc>
                <a:spcPct val="150000"/>
              </a:lnSpc>
            </a:pPr>
            <a:r>
              <a:rPr lang="he-IL" sz="2400" b="1" dirty="0">
                <a:solidFill>
                  <a:srgbClr val="002060"/>
                </a:solidFill>
              </a:rPr>
              <a:t>          בתפילת שמונה עשרה :</a:t>
            </a:r>
          </a:p>
          <a:p>
            <a:pPr algn="r">
              <a:lnSpc>
                <a:spcPct val="150000"/>
              </a:lnSpc>
            </a:pPr>
            <a:r>
              <a:rPr lang="he-IL" sz="2400" dirty="0"/>
              <a:t>          "</a:t>
            </a:r>
            <a:r>
              <a:rPr lang="he-IL" sz="2400" b="1" dirty="0">
                <a:solidFill>
                  <a:srgbClr val="C00000"/>
                </a:solidFill>
              </a:rPr>
              <a:t>ותן טל ומטר לברכה"</a:t>
            </a:r>
            <a:r>
              <a:rPr lang="he-IL" sz="2400" b="1" dirty="0">
                <a:solidFill>
                  <a:srgbClr val="002060"/>
                </a:solidFill>
              </a:rPr>
              <a:t> </a:t>
            </a:r>
          </a:p>
        </p:txBody>
      </p:sp>
      <p:pic>
        <p:nvPicPr>
          <p:cNvPr id="11" name="Picture 5" descr="021"/>
          <p:cNvPicPr>
            <a:picLocks noChangeAspect="1" noChangeArrowheads="1"/>
          </p:cNvPicPr>
          <p:nvPr/>
        </p:nvPicPr>
        <p:blipFill>
          <a:blip r:embed="rId4">
            <a:lum bright="70000" contrast="-70000"/>
          </a:blip>
          <a:srcRect b="29239"/>
          <a:stretch>
            <a:fillRect/>
          </a:stretch>
        </p:blipFill>
        <p:spPr bwMode="auto">
          <a:xfrm>
            <a:off x="6948264" y="5661248"/>
            <a:ext cx="1643074" cy="973459"/>
          </a:xfrm>
          <a:prstGeom prst="rect">
            <a:avLst/>
          </a:prstGeom>
          <a:ln w="88900" cap="sq" cmpd="thickThin">
            <a:noFill/>
            <a:prstDash val="solid"/>
            <a:miter lim="800000"/>
          </a:ln>
          <a:effectLst>
            <a:innerShdw blurRad="76200">
              <a:srgbClr val="000000"/>
            </a:inn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657344" y="2271698"/>
            <a:ext cx="5829312" cy="4257692"/>
          </a:xfrm>
        </p:spPr>
        <p:txBody>
          <a:bodyPr>
            <a:normAutofit/>
          </a:bodyPr>
          <a:lstStyle/>
          <a:p>
            <a:pPr marL="0" indent="0">
              <a:buNone/>
            </a:pPr>
            <a:r>
              <a:rPr lang="he-IL" sz="2800" dirty="0">
                <a:solidFill>
                  <a:srgbClr val="002060"/>
                </a:solidFill>
              </a:rPr>
              <a:t>"וְהָיָה </a:t>
            </a:r>
            <a:r>
              <a:rPr lang="he-IL" sz="2800" b="1" dirty="0">
                <a:solidFill>
                  <a:srgbClr val="002060"/>
                </a:solidFill>
              </a:rPr>
              <a:t>אִם</a:t>
            </a:r>
            <a:r>
              <a:rPr lang="he-IL" sz="2800" dirty="0">
                <a:solidFill>
                  <a:srgbClr val="002060"/>
                </a:solidFill>
              </a:rPr>
              <a:t> שָׁמֹעַ תִּשְׁמְעוּ אֶל-מִצְו‍</a:t>
            </a:r>
            <a:r>
              <a:rPr lang="he-IL" sz="2800" dirty="0" err="1">
                <a:solidFill>
                  <a:srgbClr val="002060"/>
                </a:solidFill>
              </a:rPr>
              <a:t>ֹתַי</a:t>
            </a:r>
            <a:r>
              <a:rPr lang="he-IL" sz="2800" dirty="0">
                <a:solidFill>
                  <a:srgbClr val="002060"/>
                </a:solidFill>
              </a:rPr>
              <a:t> אֲשֶׁר אָנֹכִי </a:t>
            </a:r>
            <a:r>
              <a:rPr lang="he-IL" sz="2800" dirty="0" err="1">
                <a:solidFill>
                  <a:srgbClr val="002060"/>
                </a:solidFill>
              </a:rPr>
              <a:t>מְצַוֶּה</a:t>
            </a:r>
            <a:r>
              <a:rPr lang="he-IL" sz="2800" dirty="0">
                <a:solidFill>
                  <a:srgbClr val="002060"/>
                </a:solidFill>
              </a:rPr>
              <a:t> אֶתְכֶם הַיּוֹם, לְאַהֲבָה אֶת ה' </a:t>
            </a:r>
            <a:r>
              <a:rPr lang="he-IL" sz="2800" dirty="0" err="1">
                <a:solidFill>
                  <a:srgbClr val="002060"/>
                </a:solidFill>
              </a:rPr>
              <a:t>אֱלֹהיכֶם</a:t>
            </a:r>
            <a:r>
              <a:rPr lang="he-IL" sz="2800" dirty="0">
                <a:solidFill>
                  <a:srgbClr val="002060"/>
                </a:solidFill>
              </a:rPr>
              <a:t> וּלְעָבְדוֹ בְּכָל לְבַבְכֶם וּבְכָל-נַפְשְׁכֶם,</a:t>
            </a:r>
          </a:p>
          <a:p>
            <a:pPr marL="0" indent="0">
              <a:buNone/>
            </a:pPr>
            <a:r>
              <a:rPr lang="he-IL" sz="2800" b="1" dirty="0">
                <a:solidFill>
                  <a:srgbClr val="002060"/>
                </a:solidFill>
              </a:rPr>
              <a:t> וְנָתַתִּי מְטַר-אַרְצְכֶם, </a:t>
            </a:r>
            <a:r>
              <a:rPr lang="he-IL" sz="2800" b="1" u="sng" dirty="0">
                <a:solidFill>
                  <a:srgbClr val="002060"/>
                </a:solidFill>
              </a:rPr>
              <a:t>בְּעִתּוֹ </a:t>
            </a:r>
            <a:r>
              <a:rPr lang="he-IL" sz="2800" b="1" dirty="0">
                <a:solidFill>
                  <a:srgbClr val="002060"/>
                </a:solidFill>
              </a:rPr>
              <a:t>יוֹרֶה וּמַלְקוֹשׁ;</a:t>
            </a:r>
            <a:r>
              <a:rPr lang="he-IL" sz="2800" dirty="0">
                <a:solidFill>
                  <a:srgbClr val="002060"/>
                </a:solidFill>
              </a:rPr>
              <a:t> וְאָסַפְתָּ דְגָנֶךָ וְתִירֹשְׁךָ </a:t>
            </a:r>
            <a:r>
              <a:rPr lang="he-IL" sz="2800" dirty="0" err="1">
                <a:solidFill>
                  <a:srgbClr val="002060"/>
                </a:solidFill>
              </a:rPr>
              <a:t>וְיִצְהָרֶךָ</a:t>
            </a:r>
            <a:r>
              <a:rPr lang="he-IL" sz="2800" dirty="0">
                <a:solidFill>
                  <a:srgbClr val="002060"/>
                </a:solidFill>
              </a:rPr>
              <a:t>. </a:t>
            </a:r>
          </a:p>
          <a:p>
            <a:pPr marL="0" indent="0">
              <a:buNone/>
            </a:pPr>
            <a:r>
              <a:rPr lang="he-IL" sz="2800" dirty="0">
                <a:solidFill>
                  <a:srgbClr val="002060"/>
                </a:solidFill>
              </a:rPr>
              <a:t> וְנָתַתִּי עֵשֶׂב בְּשָׂדְךָ לִבְהֶמְתֶּךָ, וְאָכַלְתָּ, וְשָׂבָעְתָּ."</a:t>
            </a:r>
          </a:p>
        </p:txBody>
      </p:sp>
      <p:pic>
        <p:nvPicPr>
          <p:cNvPr id="19458" name="Picture 2" descr="http://www.orianit.edu-negev.gov.il/ronit/sites/homepage/chetzronit/Images/61B_baum25.gif"/>
          <p:cNvPicPr>
            <a:picLocks noChangeAspect="1" noChangeArrowheads="1" noCrop="1"/>
          </p:cNvPicPr>
          <p:nvPr/>
        </p:nvPicPr>
        <p:blipFill>
          <a:blip r:embed="rId3"/>
          <a:srcRect/>
          <a:stretch>
            <a:fillRect/>
          </a:stretch>
        </p:blipFill>
        <p:spPr bwMode="auto">
          <a:xfrm>
            <a:off x="7956376" y="4005064"/>
            <a:ext cx="958619" cy="2258868"/>
          </a:xfrm>
          <a:prstGeom prst="ellipse">
            <a:avLst/>
          </a:prstGeom>
          <a:ln>
            <a:noFill/>
          </a:ln>
          <a:effectLst>
            <a:softEdge rad="112500"/>
          </a:effectLst>
        </p:spPr>
      </p:pic>
      <p:sp>
        <p:nvSpPr>
          <p:cNvPr id="5" name="מלבן עם פינה יחידה מעוגלת 4"/>
          <p:cNvSpPr/>
          <p:nvPr/>
        </p:nvSpPr>
        <p:spPr>
          <a:xfrm>
            <a:off x="1928794" y="642918"/>
            <a:ext cx="5343556" cy="914400"/>
          </a:xfrm>
          <a:prstGeom prst="round1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b="1" dirty="0"/>
              <a:t>שלוש פעמים ביום  אנו מזכירים בקריאת שמע את ירידת גשמים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מציין מיקום תוכן 4" descr="http://www.orianit.edu-negev.gov.il/ronit/sites/homepage/chetzronit/Images/F4Z_pg02b.gif"/>
          <p:cNvPicPr>
            <a:picLocks noGrp="1"/>
          </p:cNvPicPr>
          <p:nvPr>
            <p:ph idx="1"/>
          </p:nvPr>
        </p:nvPicPr>
        <p:blipFill>
          <a:blip r:embed="rId3"/>
          <a:srcRect/>
          <a:stretch>
            <a:fillRect/>
          </a:stretch>
        </p:blipFill>
        <p:spPr bwMode="auto">
          <a:xfrm>
            <a:off x="1006919" y="3728173"/>
            <a:ext cx="1847853" cy="2571768"/>
          </a:xfrm>
          <a:prstGeom prst="rect">
            <a:avLst/>
          </a:prstGeom>
          <a:noFill/>
          <a:ln w="9525">
            <a:noFill/>
            <a:miter lim="800000"/>
            <a:headEnd/>
            <a:tailEnd/>
          </a:ln>
        </p:spPr>
      </p:pic>
      <p:sp>
        <p:nvSpPr>
          <p:cNvPr id="7" name="הסבר אליפטי 6"/>
          <p:cNvSpPr/>
          <p:nvPr/>
        </p:nvSpPr>
        <p:spPr>
          <a:xfrm>
            <a:off x="4355976" y="0"/>
            <a:ext cx="3744416" cy="2163251"/>
          </a:xfrm>
          <a:prstGeom prst="wedgeEllipseCallout">
            <a:avLst>
              <a:gd name="adj1" fmla="val 63255"/>
              <a:gd name="adj2" fmla="val 84635"/>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600" b="1" dirty="0">
                <a:solidFill>
                  <a:srgbClr val="002060"/>
                </a:solidFill>
              </a:rPr>
              <a:t>משמיני עצרת אומרים משיב הרוח ומוריד הגשם.</a:t>
            </a:r>
          </a:p>
          <a:p>
            <a:pPr algn="ctr"/>
            <a:r>
              <a:rPr lang="he-IL" sz="1600" b="1" dirty="0">
                <a:solidFill>
                  <a:srgbClr val="002060"/>
                </a:solidFill>
              </a:rPr>
              <a:t>אז עכשיו  זה קיץ או חורף?  מה התופעה המוזרה הזאת? </a:t>
            </a:r>
          </a:p>
        </p:txBody>
      </p:sp>
      <p:sp>
        <p:nvSpPr>
          <p:cNvPr id="8" name="הסבר אליפטי 7"/>
          <p:cNvSpPr/>
          <p:nvPr/>
        </p:nvSpPr>
        <p:spPr>
          <a:xfrm>
            <a:off x="492534" y="1830219"/>
            <a:ext cx="2714644" cy="1112714"/>
          </a:xfrm>
          <a:prstGeom prst="wedgeEllipseCallout">
            <a:avLst>
              <a:gd name="adj1" fmla="val -15305"/>
              <a:gd name="adj2" fmla="val 128968"/>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600" b="1" dirty="0">
                <a:solidFill>
                  <a:srgbClr val="002060"/>
                </a:solidFill>
              </a:rPr>
              <a:t> זה קורה רק 15 ימים בשנה </a:t>
            </a:r>
          </a:p>
        </p:txBody>
      </p:sp>
      <p:sp>
        <p:nvSpPr>
          <p:cNvPr id="10" name="אליפסה 9"/>
          <p:cNvSpPr/>
          <p:nvPr/>
        </p:nvSpPr>
        <p:spPr>
          <a:xfrm>
            <a:off x="1680812" y="3798185"/>
            <a:ext cx="500066" cy="285752"/>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הסבר אליפטי 10"/>
          <p:cNvSpPr/>
          <p:nvPr/>
        </p:nvSpPr>
        <p:spPr>
          <a:xfrm>
            <a:off x="2940550" y="3122402"/>
            <a:ext cx="2351530" cy="1269150"/>
          </a:xfrm>
          <a:prstGeom prst="wedgeEllipseCallout">
            <a:avLst>
              <a:gd name="adj1" fmla="val -61993"/>
              <a:gd name="adj2" fmla="val 47130"/>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600" b="1" dirty="0">
                <a:solidFill>
                  <a:srgbClr val="002060"/>
                </a:solidFill>
              </a:rPr>
              <a:t>הנה כך כתוב בקיצור שולחן ערוך סימן </a:t>
            </a:r>
            <a:r>
              <a:rPr lang="he-IL" sz="1600" b="1" dirty="0" err="1">
                <a:solidFill>
                  <a:srgbClr val="002060"/>
                </a:solidFill>
              </a:rPr>
              <a:t>יט</a:t>
            </a:r>
            <a:r>
              <a:rPr lang="he-IL" sz="1600" b="1" dirty="0">
                <a:solidFill>
                  <a:srgbClr val="002060"/>
                </a:solidFill>
              </a:rPr>
              <a:t>-כ </a:t>
            </a:r>
          </a:p>
        </p:txBody>
      </p:sp>
      <p:sp>
        <p:nvSpPr>
          <p:cNvPr id="9" name="מגילה אופקית 8"/>
          <p:cNvSpPr/>
          <p:nvPr/>
        </p:nvSpPr>
        <p:spPr>
          <a:xfrm>
            <a:off x="3107193" y="4710392"/>
            <a:ext cx="5715008" cy="2000240"/>
          </a:xfrm>
          <a:prstGeom prst="horizontalScroll">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rgbClr val="002060"/>
              </a:solidFill>
            </a:endParaRPr>
          </a:p>
        </p:txBody>
      </p:sp>
      <p:sp>
        <p:nvSpPr>
          <p:cNvPr id="12" name="TextBox 11"/>
          <p:cNvSpPr txBox="1"/>
          <p:nvPr/>
        </p:nvSpPr>
        <p:spPr>
          <a:xfrm>
            <a:off x="3607243" y="5057364"/>
            <a:ext cx="4714908" cy="1477328"/>
          </a:xfrm>
          <a:prstGeom prst="rect">
            <a:avLst/>
          </a:prstGeom>
          <a:noFill/>
        </p:spPr>
        <p:txBody>
          <a:bodyPr wrap="square" rtlCol="1">
            <a:spAutoFit/>
          </a:bodyPr>
          <a:lstStyle/>
          <a:p>
            <a:pPr algn="r"/>
            <a:r>
              <a:rPr lang="he-IL" b="1" dirty="0">
                <a:solidFill>
                  <a:srgbClr val="002060"/>
                </a:solidFill>
              </a:rPr>
              <a:t>מתחילים במוסף שמיני עצרת לומר -  משיב </a:t>
            </a:r>
            <a:r>
              <a:rPr lang="en-US" b="1" dirty="0">
                <a:solidFill>
                  <a:srgbClr val="002060"/>
                </a:solidFill>
              </a:rPr>
              <a:t> </a:t>
            </a:r>
            <a:r>
              <a:rPr lang="he-IL" b="1" dirty="0">
                <a:solidFill>
                  <a:srgbClr val="002060"/>
                </a:solidFill>
              </a:rPr>
              <a:t>הרוח ומוריד הגשם</a:t>
            </a:r>
          </a:p>
          <a:p>
            <a:pPr algn="r"/>
            <a:r>
              <a:rPr lang="he-IL" b="1" dirty="0">
                <a:solidFill>
                  <a:srgbClr val="002060"/>
                </a:solidFill>
              </a:rPr>
              <a:t>ובז' במרחשוון מתחילים לומר  ותן טל ומטר </a:t>
            </a:r>
            <a:r>
              <a:rPr lang="en-US" b="1" dirty="0">
                <a:solidFill>
                  <a:srgbClr val="002060"/>
                </a:solidFill>
              </a:rPr>
              <a:t> </a:t>
            </a:r>
            <a:r>
              <a:rPr lang="he-IL" b="1" dirty="0">
                <a:solidFill>
                  <a:srgbClr val="002060"/>
                </a:solidFill>
              </a:rPr>
              <a:t>לברכה </a:t>
            </a:r>
          </a:p>
          <a:p>
            <a:endParaRPr lang="he-IL"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212851" y="275894"/>
            <a:ext cx="7543800" cy="972657"/>
          </a:xfrm>
        </p:spPr>
        <p:txBody>
          <a:bodyPr/>
          <a:lstStyle/>
          <a:p>
            <a:pPr algn="ctr"/>
            <a:r>
              <a:rPr lang="he-IL" b="1" dirty="0">
                <a:solidFill>
                  <a:srgbClr val="002060"/>
                </a:solidFill>
                <a:cs typeface="+mn-cs"/>
              </a:rPr>
              <a:t>הגשם בתפילת שמונה עשרה </a:t>
            </a:r>
          </a:p>
        </p:txBody>
      </p:sp>
      <p:sp>
        <p:nvSpPr>
          <p:cNvPr id="3" name="מציין מיקום טקסט 2"/>
          <p:cNvSpPr>
            <a:spLocks noGrp="1"/>
          </p:cNvSpPr>
          <p:nvPr>
            <p:ph type="body" idx="1"/>
          </p:nvPr>
        </p:nvSpPr>
        <p:spPr>
          <a:xfrm>
            <a:off x="949979" y="1631596"/>
            <a:ext cx="3140098" cy="639762"/>
          </a:xfrm>
        </p:spPr>
        <p:txBody>
          <a:bodyPr/>
          <a:lstStyle/>
          <a:p>
            <a:r>
              <a:rPr lang="he-IL" b="1" dirty="0">
                <a:solidFill>
                  <a:srgbClr val="0070C0"/>
                </a:solidFill>
              </a:rPr>
              <a:t>שאילת (בקשת) גשמים </a:t>
            </a:r>
          </a:p>
        </p:txBody>
      </p:sp>
      <p:sp>
        <p:nvSpPr>
          <p:cNvPr id="4" name="מציין מיקום תוכן 3"/>
          <p:cNvSpPr>
            <a:spLocks noGrp="1"/>
          </p:cNvSpPr>
          <p:nvPr>
            <p:ph sz="half" idx="2"/>
          </p:nvPr>
        </p:nvSpPr>
        <p:spPr>
          <a:xfrm>
            <a:off x="527463" y="2590435"/>
            <a:ext cx="4040188" cy="2071702"/>
          </a:xfrm>
          <a:ln>
            <a:solidFill>
              <a:srgbClr val="FF0000"/>
            </a:solidFill>
          </a:ln>
        </p:spPr>
        <p:txBody>
          <a:bodyPr>
            <a:normAutofit/>
          </a:bodyPr>
          <a:lstStyle/>
          <a:p>
            <a:r>
              <a:rPr lang="he-IL" b="1" dirty="0">
                <a:solidFill>
                  <a:srgbClr val="002060"/>
                </a:solidFill>
              </a:rPr>
              <a:t>"ותן טל ומטר לברכה" </a:t>
            </a:r>
          </a:p>
          <a:p>
            <a:endParaRPr lang="he-IL" b="1" dirty="0">
              <a:solidFill>
                <a:srgbClr val="002060"/>
              </a:solidFill>
            </a:endParaRPr>
          </a:p>
          <a:p>
            <a:r>
              <a:rPr lang="he-IL" b="1" dirty="0">
                <a:solidFill>
                  <a:srgbClr val="0070C0"/>
                </a:solidFill>
              </a:rPr>
              <a:t>מבקשים</a:t>
            </a:r>
            <a:r>
              <a:rPr lang="he-IL" b="1" dirty="0">
                <a:solidFill>
                  <a:srgbClr val="002060"/>
                </a:solidFill>
              </a:rPr>
              <a:t> גשמי ברכה </a:t>
            </a:r>
          </a:p>
          <a:p>
            <a:endParaRPr lang="he-IL" b="1" dirty="0">
              <a:solidFill>
                <a:srgbClr val="002060"/>
              </a:solidFill>
            </a:endParaRPr>
          </a:p>
          <a:p>
            <a:r>
              <a:rPr lang="he-IL" b="1" dirty="0" err="1">
                <a:solidFill>
                  <a:srgbClr val="C00000"/>
                </a:solidFill>
              </a:rPr>
              <a:t>מז' </a:t>
            </a:r>
            <a:r>
              <a:rPr lang="he-IL" b="1" dirty="0">
                <a:solidFill>
                  <a:srgbClr val="C00000"/>
                </a:solidFill>
              </a:rPr>
              <a:t>במר-חשוון </a:t>
            </a:r>
            <a:r>
              <a:rPr lang="he-IL" b="1" dirty="0">
                <a:solidFill>
                  <a:srgbClr val="002060"/>
                </a:solidFill>
              </a:rPr>
              <a:t>עד חג הפסח </a:t>
            </a:r>
          </a:p>
        </p:txBody>
      </p:sp>
      <p:sp>
        <p:nvSpPr>
          <p:cNvPr id="5" name="מציין מיקום טקסט 4"/>
          <p:cNvSpPr>
            <a:spLocks noGrp="1"/>
          </p:cNvSpPr>
          <p:nvPr>
            <p:ph type="body" sz="quarter" idx="3"/>
          </p:nvPr>
        </p:nvSpPr>
        <p:spPr>
          <a:xfrm>
            <a:off x="5436096" y="1630613"/>
            <a:ext cx="2400288" cy="639762"/>
          </a:xfrm>
        </p:spPr>
        <p:txBody>
          <a:bodyPr/>
          <a:lstStyle/>
          <a:p>
            <a:r>
              <a:rPr lang="he-IL" b="1" dirty="0">
                <a:solidFill>
                  <a:srgbClr val="0070C0"/>
                </a:solidFill>
              </a:rPr>
              <a:t>גבורות גשמים</a:t>
            </a:r>
          </a:p>
        </p:txBody>
      </p:sp>
      <p:sp>
        <p:nvSpPr>
          <p:cNvPr id="6" name="מציין מיקום תוכן 5"/>
          <p:cNvSpPr>
            <a:spLocks noGrp="1"/>
          </p:cNvSpPr>
          <p:nvPr>
            <p:ph sz="quarter" idx="4"/>
          </p:nvPr>
        </p:nvSpPr>
        <p:spPr>
          <a:xfrm>
            <a:off x="4968703" y="2564903"/>
            <a:ext cx="4041775" cy="2071702"/>
          </a:xfrm>
          <a:ln>
            <a:solidFill>
              <a:srgbClr val="FF0000"/>
            </a:solidFill>
          </a:ln>
        </p:spPr>
        <p:txBody>
          <a:bodyPr>
            <a:normAutofit/>
          </a:bodyPr>
          <a:lstStyle/>
          <a:p>
            <a:r>
              <a:rPr lang="he-IL" b="1" dirty="0">
                <a:solidFill>
                  <a:srgbClr val="002060"/>
                </a:solidFill>
              </a:rPr>
              <a:t>"משיב הרוח מוריד הגשם"</a:t>
            </a:r>
          </a:p>
          <a:p>
            <a:pPr marL="0" indent="0">
              <a:buNone/>
            </a:pPr>
            <a:endParaRPr lang="he-IL" b="1" dirty="0">
              <a:solidFill>
                <a:srgbClr val="002060"/>
              </a:solidFill>
            </a:endParaRPr>
          </a:p>
          <a:p>
            <a:r>
              <a:rPr lang="he-IL" b="1" dirty="0">
                <a:solidFill>
                  <a:srgbClr val="002060"/>
                </a:solidFill>
              </a:rPr>
              <a:t> </a:t>
            </a:r>
            <a:r>
              <a:rPr lang="he-IL" b="1" dirty="0">
                <a:solidFill>
                  <a:srgbClr val="0070C0"/>
                </a:solidFill>
              </a:rPr>
              <a:t>מזכירים </a:t>
            </a:r>
            <a:r>
              <a:rPr lang="he-IL" b="1" dirty="0">
                <a:solidFill>
                  <a:srgbClr val="002060"/>
                </a:solidFill>
              </a:rPr>
              <a:t>את גבורת ה'</a:t>
            </a:r>
          </a:p>
          <a:p>
            <a:endParaRPr lang="he-IL" b="1" dirty="0">
              <a:solidFill>
                <a:srgbClr val="002060"/>
              </a:solidFill>
            </a:endParaRPr>
          </a:p>
          <a:p>
            <a:r>
              <a:rPr lang="he-IL" b="1" dirty="0">
                <a:solidFill>
                  <a:srgbClr val="002060"/>
                </a:solidFill>
              </a:rPr>
              <a:t>משמיני עצרת ועד חג הפסח  </a:t>
            </a:r>
          </a:p>
        </p:txBody>
      </p:sp>
      <p:sp>
        <p:nvSpPr>
          <p:cNvPr id="11" name="TextBox 10"/>
          <p:cNvSpPr txBox="1"/>
          <p:nvPr/>
        </p:nvSpPr>
        <p:spPr>
          <a:xfrm>
            <a:off x="1577722" y="5420412"/>
            <a:ext cx="6378654" cy="830997"/>
          </a:xfrm>
          <a:prstGeom prst="rect">
            <a:avLst/>
          </a:prstGeom>
          <a:noFill/>
        </p:spPr>
        <p:txBody>
          <a:bodyPr wrap="square" rtlCol="1">
            <a:spAutoFit/>
          </a:bodyPr>
          <a:lstStyle/>
          <a:p>
            <a:pPr algn="r"/>
            <a:r>
              <a:rPr lang="he-IL" sz="2400" b="1" dirty="0">
                <a:solidFill>
                  <a:srgbClr val="0070C0"/>
                </a:solidFill>
              </a:rPr>
              <a:t>מדוע ישנן שתי אמירות שונות לגבי הגשם?  </a:t>
            </a:r>
          </a:p>
          <a:p>
            <a:pPr algn="r"/>
            <a:r>
              <a:rPr lang="he-IL" sz="2400" b="1" dirty="0">
                <a:solidFill>
                  <a:srgbClr val="0070C0"/>
                </a:solidFill>
              </a:rPr>
              <a:t>מדוע הן מחולקות לזמנים שונים?</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מציין מיקום תוכן 4" descr="http://www.orianit.edu-negev.gov.il/ronit/sites/homepage/chetzronit/Images/F4Z_pg02b.gif"/>
          <p:cNvPicPr>
            <a:picLocks noGrp="1"/>
          </p:cNvPicPr>
          <p:nvPr>
            <p:ph idx="1"/>
          </p:nvPr>
        </p:nvPicPr>
        <p:blipFill>
          <a:blip r:embed="rId3"/>
          <a:srcRect/>
          <a:stretch>
            <a:fillRect/>
          </a:stretch>
        </p:blipFill>
        <p:spPr bwMode="auto">
          <a:xfrm>
            <a:off x="1006919" y="3728173"/>
            <a:ext cx="1847853" cy="2571768"/>
          </a:xfrm>
          <a:prstGeom prst="rect">
            <a:avLst/>
          </a:prstGeom>
          <a:noFill/>
          <a:ln w="9525">
            <a:noFill/>
            <a:miter lim="800000"/>
            <a:headEnd/>
            <a:tailEnd/>
          </a:ln>
        </p:spPr>
      </p:pic>
      <p:sp>
        <p:nvSpPr>
          <p:cNvPr id="7" name="הסבר אליפטי 6"/>
          <p:cNvSpPr/>
          <p:nvPr/>
        </p:nvSpPr>
        <p:spPr>
          <a:xfrm>
            <a:off x="5083690" y="0"/>
            <a:ext cx="3376742" cy="2924944"/>
          </a:xfrm>
          <a:prstGeom prst="wedgeEllipseCallout">
            <a:avLst>
              <a:gd name="adj1" fmla="val 63380"/>
              <a:gd name="adj2" fmla="val 33137"/>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600" b="1" dirty="0">
                <a:solidFill>
                  <a:srgbClr val="002060"/>
                </a:solidFill>
              </a:rPr>
              <a:t>מצד אחד מזכירים את הגשם ומצד שני עוד לא מבקשים גשם.</a:t>
            </a:r>
          </a:p>
          <a:p>
            <a:pPr algn="ctr"/>
            <a:r>
              <a:rPr lang="he-IL" sz="1600" b="1" dirty="0">
                <a:solidFill>
                  <a:srgbClr val="002060"/>
                </a:solidFill>
              </a:rPr>
              <a:t>למה זה קורה?  </a:t>
            </a:r>
          </a:p>
        </p:txBody>
      </p:sp>
      <p:sp>
        <p:nvSpPr>
          <p:cNvPr id="8" name="הסבר אליפטי 7"/>
          <p:cNvSpPr/>
          <p:nvPr/>
        </p:nvSpPr>
        <p:spPr>
          <a:xfrm>
            <a:off x="1066428" y="980728"/>
            <a:ext cx="3145532" cy="1714167"/>
          </a:xfrm>
          <a:prstGeom prst="wedgeEllipseCallout">
            <a:avLst>
              <a:gd name="adj1" fmla="val -31415"/>
              <a:gd name="adj2" fmla="val 116463"/>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600" b="1" dirty="0">
                <a:solidFill>
                  <a:srgbClr val="002060"/>
                </a:solidFill>
              </a:rPr>
              <a:t>הסיבה להלכה הזו מוזכרת כבר במשנה</a:t>
            </a:r>
          </a:p>
        </p:txBody>
      </p:sp>
      <p:sp>
        <p:nvSpPr>
          <p:cNvPr id="10" name="אליפסה 9"/>
          <p:cNvSpPr/>
          <p:nvPr/>
        </p:nvSpPr>
        <p:spPr>
          <a:xfrm>
            <a:off x="1680812" y="3798185"/>
            <a:ext cx="500066" cy="285752"/>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הסבר אליפטי 10"/>
          <p:cNvSpPr/>
          <p:nvPr/>
        </p:nvSpPr>
        <p:spPr>
          <a:xfrm>
            <a:off x="2940550" y="3534296"/>
            <a:ext cx="2143140" cy="857256"/>
          </a:xfrm>
          <a:prstGeom prst="wedgeEllipseCallout">
            <a:avLst>
              <a:gd name="adj1" fmla="val -61993"/>
              <a:gd name="adj2" fmla="val 47130"/>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600" b="1" dirty="0">
                <a:solidFill>
                  <a:srgbClr val="002060"/>
                </a:solidFill>
              </a:rPr>
              <a:t>הנה , מסכת תענית פרק א' משנה ג' </a:t>
            </a:r>
          </a:p>
        </p:txBody>
      </p:sp>
      <p:sp>
        <p:nvSpPr>
          <p:cNvPr id="2" name="תיבת טקסט 1">
            <a:extLst>
              <a:ext uri="{FF2B5EF4-FFF2-40B4-BE49-F238E27FC236}">
                <a16:creationId xmlns:a16="http://schemas.microsoft.com/office/drawing/2014/main" id="{ECE865D5-4702-4F08-B7EC-6506CC2A4959}"/>
              </a:ext>
            </a:extLst>
          </p:cNvPr>
          <p:cNvSpPr txBox="1"/>
          <p:nvPr/>
        </p:nvSpPr>
        <p:spPr>
          <a:xfrm>
            <a:off x="4332834" y="5980436"/>
            <a:ext cx="2880320" cy="461665"/>
          </a:xfrm>
          <a:prstGeom prst="rect">
            <a:avLst/>
          </a:prstGeom>
          <a:noFill/>
        </p:spPr>
        <p:txBody>
          <a:bodyPr wrap="square" rtlCol="1">
            <a:spAutoFit/>
          </a:bodyPr>
          <a:lstStyle/>
          <a:p>
            <a:pPr algn="ctr"/>
            <a:r>
              <a:rPr lang="he-IL" sz="2400" b="1" dirty="0">
                <a:solidFill>
                  <a:srgbClr val="002060"/>
                </a:solidFill>
                <a:hlinkClick r:id="rId4">
                  <a:extLst>
                    <a:ext uri="{A12FA001-AC4F-418D-AE19-62706E023703}">
                      <ahyp:hlinkClr xmlns:ahyp="http://schemas.microsoft.com/office/drawing/2018/hyperlinkcolor" xmlns="" val="tx"/>
                    </a:ext>
                  </a:extLst>
                </a:hlinkClick>
              </a:rPr>
              <a:t>קישור למשנה</a:t>
            </a:r>
            <a:endParaRPr lang="he-IL" sz="2400" b="1" dirty="0">
              <a:solidFill>
                <a:srgbClr val="00206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553496" y="1511094"/>
            <a:ext cx="8572560" cy="4114816"/>
          </a:xfrm>
        </p:spPr>
        <p:txBody>
          <a:bodyPr/>
          <a:lstStyle/>
          <a:p>
            <a:pPr>
              <a:buNone/>
            </a:pPr>
            <a:r>
              <a:rPr lang="he-IL" dirty="0">
                <a:solidFill>
                  <a:srgbClr val="002060"/>
                </a:solidFill>
              </a:rPr>
              <a:t> </a:t>
            </a:r>
            <a:r>
              <a:rPr lang="he-IL" sz="2400" dirty="0">
                <a:solidFill>
                  <a:srgbClr val="002060"/>
                </a:solidFill>
              </a:rPr>
              <a:t>את מצוות העלייה לרגל בזמן שבית המקדש קיימו בשמחה וברוב עם.  </a:t>
            </a:r>
            <a:endParaRPr lang="he-IL" dirty="0">
              <a:solidFill>
                <a:srgbClr val="002060"/>
              </a:solidFill>
            </a:endParaRPr>
          </a:p>
        </p:txBody>
      </p:sp>
      <p:sp>
        <p:nvSpPr>
          <p:cNvPr id="9" name="TextBox 8"/>
          <p:cNvSpPr txBox="1"/>
          <p:nvPr/>
        </p:nvSpPr>
        <p:spPr>
          <a:xfrm>
            <a:off x="683863" y="5625910"/>
            <a:ext cx="8391875" cy="830997"/>
          </a:xfrm>
          <a:prstGeom prst="rect">
            <a:avLst/>
          </a:prstGeom>
          <a:noFill/>
        </p:spPr>
        <p:txBody>
          <a:bodyPr wrap="square" rtlCol="1">
            <a:spAutoFit/>
          </a:bodyPr>
          <a:lstStyle/>
          <a:p>
            <a:pPr algn="ctr"/>
            <a:r>
              <a:rPr lang="he-IL" sz="2400" b="1" dirty="0">
                <a:solidFill>
                  <a:srgbClr val="002060"/>
                </a:solidFill>
              </a:rPr>
              <a:t>תושבי ארץ ישראל גם ממקומות אחרים עלו לרגל לירושלים בסוכות ולאחר החג חוזרים לביתם </a:t>
            </a:r>
          </a:p>
        </p:txBody>
      </p:sp>
      <p:sp>
        <p:nvSpPr>
          <p:cNvPr id="10" name="מלבן 9"/>
          <p:cNvSpPr/>
          <p:nvPr/>
        </p:nvSpPr>
        <p:spPr>
          <a:xfrm>
            <a:off x="1979712" y="607755"/>
            <a:ext cx="6644768" cy="584775"/>
          </a:xfrm>
          <a:prstGeom prst="rect">
            <a:avLst/>
          </a:prstGeom>
        </p:spPr>
        <p:txBody>
          <a:bodyPr wrap="none">
            <a:spAutoFit/>
          </a:bodyPr>
          <a:lstStyle/>
          <a:p>
            <a:pPr algn="ctr"/>
            <a:r>
              <a:rPr lang="he-IL" sz="3200" b="1" dirty="0">
                <a:solidFill>
                  <a:srgbClr val="002060"/>
                </a:solidFill>
                <a:latin typeface="+mj-lt"/>
                <a:ea typeface="+mj-ea"/>
              </a:rPr>
              <a:t>למה מבקשים גשמים  בז' מר חשוון? </a:t>
            </a:r>
          </a:p>
        </p:txBody>
      </p:sp>
      <p:sp>
        <p:nvSpPr>
          <p:cNvPr id="35846" name="AutoShape 6" descr="עליה לרגל"/>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pic>
        <p:nvPicPr>
          <p:cNvPr id="35847" name="Picture 7"/>
          <p:cNvPicPr>
            <a:picLocks noChangeAspect="1" noChangeArrowheads="1"/>
          </p:cNvPicPr>
          <p:nvPr/>
        </p:nvPicPr>
        <p:blipFill>
          <a:blip r:embed="rId3"/>
          <a:srcRect/>
          <a:stretch>
            <a:fillRect/>
          </a:stretch>
        </p:blipFill>
        <p:spPr bwMode="auto">
          <a:xfrm>
            <a:off x="3563888" y="2378536"/>
            <a:ext cx="3240360" cy="234026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מלבן 6"/>
          <p:cNvSpPr/>
          <p:nvPr/>
        </p:nvSpPr>
        <p:spPr>
          <a:xfrm>
            <a:off x="2195736" y="730731"/>
            <a:ext cx="5688632" cy="584775"/>
          </a:xfrm>
          <a:prstGeom prst="rect">
            <a:avLst/>
          </a:prstGeom>
        </p:spPr>
        <p:txBody>
          <a:bodyPr wrap="square">
            <a:spAutoFit/>
          </a:bodyPr>
          <a:lstStyle/>
          <a:p>
            <a:pPr algn="ctr"/>
            <a:r>
              <a:rPr lang="he-IL" sz="2400" b="1" dirty="0">
                <a:solidFill>
                  <a:srgbClr val="002060"/>
                </a:solidFill>
                <a:cs typeface="+mn-cs"/>
              </a:rPr>
              <a:t>למה מבקשים גשמים  בז' מר חשוון</a:t>
            </a:r>
            <a:r>
              <a:rPr lang="he-IL" sz="3200" b="1" dirty="0">
                <a:solidFill>
                  <a:srgbClr val="002060"/>
                </a:solidFill>
                <a:latin typeface="+mj-lt"/>
                <a:ea typeface="+mj-ea"/>
              </a:rPr>
              <a:t>? </a:t>
            </a:r>
          </a:p>
        </p:txBody>
      </p:sp>
      <p:sp>
        <p:nvSpPr>
          <p:cNvPr id="5" name="TextBox 4"/>
          <p:cNvSpPr txBox="1"/>
          <p:nvPr/>
        </p:nvSpPr>
        <p:spPr>
          <a:xfrm>
            <a:off x="5724128" y="4447452"/>
            <a:ext cx="2571537" cy="369332"/>
          </a:xfrm>
          <a:prstGeom prst="rect">
            <a:avLst/>
          </a:prstGeom>
          <a:noFill/>
        </p:spPr>
        <p:txBody>
          <a:bodyPr wrap="none" rtlCol="1">
            <a:spAutoFit/>
          </a:bodyPr>
          <a:lstStyle/>
          <a:p>
            <a:r>
              <a:rPr lang="he-IL" b="1" dirty="0">
                <a:solidFill>
                  <a:srgbClr val="002060"/>
                </a:solidFill>
              </a:rPr>
              <a:t>חוזרים הביתה מירושלים  </a:t>
            </a:r>
          </a:p>
        </p:txBody>
      </p:sp>
      <p:sp>
        <p:nvSpPr>
          <p:cNvPr id="12" name="TextBox 11"/>
          <p:cNvSpPr txBox="1"/>
          <p:nvPr/>
        </p:nvSpPr>
        <p:spPr>
          <a:xfrm>
            <a:off x="2312013" y="5517232"/>
            <a:ext cx="5456078" cy="461665"/>
          </a:xfrm>
          <a:prstGeom prst="rect">
            <a:avLst/>
          </a:prstGeom>
          <a:noFill/>
          <a:ln>
            <a:noFill/>
          </a:ln>
        </p:spPr>
        <p:txBody>
          <a:bodyPr wrap="square" rtlCol="1">
            <a:spAutoFit/>
          </a:bodyPr>
          <a:lstStyle/>
          <a:p>
            <a:pPr algn="ctr"/>
            <a:r>
              <a:rPr lang="he-IL" sz="2400" b="1" dirty="0">
                <a:solidFill>
                  <a:srgbClr val="002060"/>
                </a:solidFill>
              </a:rPr>
              <a:t>כל ישראל ערבים זה לזה </a:t>
            </a:r>
          </a:p>
        </p:txBody>
      </p:sp>
      <p:sp>
        <p:nvSpPr>
          <p:cNvPr id="13" name="מלבן 12"/>
          <p:cNvSpPr/>
          <p:nvPr/>
        </p:nvSpPr>
        <p:spPr>
          <a:xfrm>
            <a:off x="697248" y="1975649"/>
            <a:ext cx="3429024" cy="2286016"/>
          </a:xfrm>
          <a:prstGeom prst="rect">
            <a:avLst/>
          </a:prstGeom>
          <a:solidFill>
            <a:schemeClr val="bg1">
              <a:lumMod val="95000"/>
            </a:schemeClr>
          </a:solidFill>
          <a:ln>
            <a:solidFill>
              <a:schemeClr val="tx1"/>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000" b="1" dirty="0">
                <a:solidFill>
                  <a:srgbClr val="002060"/>
                </a:solidFill>
              </a:rPr>
              <a:t>למרות הצורך בגשמים, נדחתה הבקשה לגשם ב15 יום עד ז' במרחשוון מתוך התחשבות בעולי רגל  שגרים במקומות רחוקים ורוצים שלא ירד עליהם גשם בדרך הביתה. </a:t>
            </a:r>
            <a:endParaRPr lang="he-IL" sz="2000" b="1" dirty="0"/>
          </a:p>
        </p:txBody>
      </p:sp>
      <p:pic>
        <p:nvPicPr>
          <p:cNvPr id="1026" name="Picture 2" descr="נדודים עד הבית - אתר לבנה מבית קרן תל''י">
            <a:extLst>
              <a:ext uri="{FF2B5EF4-FFF2-40B4-BE49-F238E27FC236}">
                <a16:creationId xmlns:a16="http://schemas.microsoft.com/office/drawing/2014/main" id="{697B863C-7184-4F6B-97D1-F5CACE9D509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1975649"/>
            <a:ext cx="4032448" cy="22219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500430" y="0"/>
            <a:ext cx="4214842" cy="1450757"/>
          </a:xfrm>
        </p:spPr>
        <p:txBody>
          <a:bodyPr/>
          <a:lstStyle/>
          <a:p>
            <a:r>
              <a:rPr lang="he-IL" b="1" dirty="0">
                <a:solidFill>
                  <a:srgbClr val="002060"/>
                </a:solidFill>
                <a:cs typeface="+mn-cs"/>
              </a:rPr>
              <a:t>כוחה של תפילה</a:t>
            </a:r>
          </a:p>
        </p:txBody>
      </p:sp>
      <p:sp>
        <p:nvSpPr>
          <p:cNvPr id="3" name="מציין מיקום תוכן 2"/>
          <p:cNvSpPr>
            <a:spLocks noGrp="1"/>
          </p:cNvSpPr>
          <p:nvPr>
            <p:ph idx="1"/>
          </p:nvPr>
        </p:nvSpPr>
        <p:spPr>
          <a:xfrm>
            <a:off x="1857356" y="4643446"/>
            <a:ext cx="6858048" cy="1643074"/>
          </a:xfrm>
        </p:spPr>
        <p:txBody>
          <a:bodyPr>
            <a:normAutofit/>
          </a:bodyPr>
          <a:lstStyle/>
          <a:p>
            <a:endParaRPr lang="he-IL" dirty="0">
              <a:solidFill>
                <a:srgbClr val="002060"/>
              </a:solidFill>
            </a:endParaRPr>
          </a:p>
          <a:p>
            <a:endParaRPr lang="he-IL" dirty="0">
              <a:solidFill>
                <a:srgbClr val="002060"/>
              </a:solidFill>
            </a:endParaRPr>
          </a:p>
        </p:txBody>
      </p:sp>
      <p:sp>
        <p:nvSpPr>
          <p:cNvPr id="8" name="TextBox 7"/>
          <p:cNvSpPr txBox="1"/>
          <p:nvPr/>
        </p:nvSpPr>
        <p:spPr>
          <a:xfrm>
            <a:off x="3071802" y="785794"/>
            <a:ext cx="4392549" cy="584775"/>
          </a:xfrm>
          <a:prstGeom prst="rect">
            <a:avLst/>
          </a:prstGeom>
          <a:noFill/>
        </p:spPr>
        <p:txBody>
          <a:bodyPr wrap="none" rtlCol="1">
            <a:spAutoFit/>
          </a:bodyPr>
          <a:lstStyle/>
          <a:p>
            <a:r>
              <a:rPr lang="he-IL" sz="3200" b="1" dirty="0">
                <a:solidFill>
                  <a:srgbClr val="002060"/>
                </a:solidFill>
                <a:latin typeface="+mj-lt"/>
                <a:ea typeface="+mj-ea"/>
              </a:rPr>
              <a:t>חשיבות הדיוק בתפילה </a:t>
            </a:r>
          </a:p>
        </p:txBody>
      </p:sp>
      <p:sp>
        <p:nvSpPr>
          <p:cNvPr id="11" name="TextBox 10"/>
          <p:cNvSpPr txBox="1"/>
          <p:nvPr/>
        </p:nvSpPr>
        <p:spPr>
          <a:xfrm>
            <a:off x="1285852" y="2285992"/>
            <a:ext cx="6858048" cy="3416320"/>
          </a:xfrm>
          <a:prstGeom prst="rect">
            <a:avLst/>
          </a:prstGeom>
          <a:noFill/>
        </p:spPr>
        <p:txBody>
          <a:bodyPr wrap="square" rtlCol="1">
            <a:spAutoFit/>
          </a:bodyPr>
          <a:lstStyle/>
          <a:p>
            <a:pPr algn="r"/>
            <a:r>
              <a:rPr lang="he-IL" sz="3600" b="1" dirty="0">
                <a:solidFill>
                  <a:srgbClr val="002060"/>
                </a:solidFill>
              </a:rPr>
              <a:t>אִם טָעָה בַּקַּיִץ וְאָמַר מַשִּׁיב הָרוּחַ וּמוֹרִיד הַגָּשֶׁם, אִם נִזְכַּר קוֹדֶם שֶׁאָמַר הַבְּרָכָה מְחַיֵּה הַמֵּתִים, חוֹזֵר וּמַתְחִיל אִם לֹא נִזְכַּר עַד לְאַחַר </a:t>
            </a:r>
            <a:r>
              <a:rPr lang="he-IL" sz="3600" b="1" dirty="0" err="1">
                <a:solidFill>
                  <a:srgbClr val="002060"/>
                </a:solidFill>
              </a:rPr>
              <a:t>שֶׁסִּיֵּם</a:t>
            </a:r>
            <a:r>
              <a:rPr lang="he-IL" sz="3600" b="1" dirty="0">
                <a:solidFill>
                  <a:srgbClr val="002060"/>
                </a:solidFill>
              </a:rPr>
              <a:t> מְחַיֵּה הַמֵּתִים </a:t>
            </a:r>
            <a:endParaRPr lang="en-US" sz="3600" b="1" dirty="0">
              <a:solidFill>
                <a:srgbClr val="002060"/>
              </a:solidFill>
            </a:endParaRPr>
          </a:p>
          <a:p>
            <a:pPr algn="r"/>
            <a:r>
              <a:rPr lang="he-IL" sz="3600" b="1" dirty="0">
                <a:solidFill>
                  <a:srgbClr val="002060"/>
                </a:solidFill>
              </a:rPr>
              <a:t>חוֹזֵר לְרֹאשׁ הַתְּפִלָּה.</a:t>
            </a:r>
            <a:endParaRPr lang="he-IL" sz="2800" b="1" dirty="0">
              <a:solidFill>
                <a:srgbClr val="00206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616191" y="557744"/>
            <a:ext cx="7797317" cy="922990"/>
          </a:xfrm>
        </p:spPr>
        <p:txBody>
          <a:bodyPr>
            <a:normAutofit fontScale="90000"/>
          </a:bodyPr>
          <a:lstStyle/>
          <a:p>
            <a:pPr algn="r"/>
            <a:r>
              <a:rPr lang="he-IL" sz="3200" b="1" dirty="0">
                <a:solidFill>
                  <a:srgbClr val="002060"/>
                </a:solidFill>
                <a:cs typeface="+mn-cs"/>
              </a:rPr>
              <a:t>          כוחה של תפילה אין תפילה שחוזרת ריקם   </a:t>
            </a:r>
          </a:p>
        </p:txBody>
      </p:sp>
      <p:sp>
        <p:nvSpPr>
          <p:cNvPr id="3" name="מציין מיקום תוכן 2"/>
          <p:cNvSpPr>
            <a:spLocks noGrp="1"/>
          </p:cNvSpPr>
          <p:nvPr>
            <p:ph idx="1"/>
          </p:nvPr>
        </p:nvSpPr>
        <p:spPr>
          <a:xfrm>
            <a:off x="1857356" y="1571612"/>
            <a:ext cx="6858048" cy="4714908"/>
          </a:xfrm>
        </p:spPr>
        <p:txBody>
          <a:bodyPr>
            <a:normAutofit fontScale="92500" lnSpcReduction="10000"/>
          </a:bodyPr>
          <a:lstStyle/>
          <a:p>
            <a:endParaRPr lang="he-IL" dirty="0">
              <a:solidFill>
                <a:srgbClr val="002060"/>
              </a:solidFill>
            </a:endParaRPr>
          </a:p>
          <a:p>
            <a:pPr marL="0" indent="0">
              <a:buNone/>
            </a:pPr>
            <a:r>
              <a:rPr lang="he-IL" sz="2400" b="1" dirty="0">
                <a:solidFill>
                  <a:srgbClr val="C00000"/>
                </a:solidFill>
              </a:rPr>
              <a:t>איתי</a:t>
            </a:r>
            <a:r>
              <a:rPr lang="he-IL" sz="2400" b="1" dirty="0">
                <a:solidFill>
                  <a:srgbClr val="002060"/>
                </a:solidFill>
              </a:rPr>
              <a:t>-</a:t>
            </a:r>
            <a:r>
              <a:rPr lang="he-IL" sz="2400" dirty="0">
                <a:solidFill>
                  <a:srgbClr val="002060"/>
                </a:solidFill>
              </a:rPr>
              <a:t> אבא בבקשה קנה לי אופנים חשמליים? אני מתחנן לפניך , לאיתמר כבר קנו גם אני רוצה, בבקשה !</a:t>
            </a:r>
          </a:p>
          <a:p>
            <a:pPr marL="0" indent="0">
              <a:buNone/>
            </a:pPr>
            <a:r>
              <a:rPr lang="he-IL" sz="2400" b="1" dirty="0">
                <a:solidFill>
                  <a:srgbClr val="C00000"/>
                </a:solidFill>
              </a:rPr>
              <a:t>אבא</a:t>
            </a:r>
            <a:r>
              <a:rPr lang="he-IL" sz="2400" dirty="0">
                <a:solidFill>
                  <a:srgbClr val="C00000"/>
                </a:solidFill>
              </a:rPr>
              <a:t>-</a:t>
            </a:r>
            <a:r>
              <a:rPr lang="he-IL" sz="2400" dirty="0">
                <a:solidFill>
                  <a:srgbClr val="002060"/>
                </a:solidFill>
              </a:rPr>
              <a:t> איתי שלי, אתה הרי יודע עד כמה אני אוהב אותך ורוצה את טובתך, אבל כל דבר בזמנו, איתמר גדול ממך בשנתיים ואתה עדיין צעיר מידי ועלול להיפגע,. אני מבטיח לך שבבוא הזמן אקנה לך אופנים חשמליים. </a:t>
            </a:r>
          </a:p>
          <a:p>
            <a:endParaRPr lang="he-IL" sz="2400" dirty="0">
              <a:solidFill>
                <a:srgbClr val="002060"/>
              </a:solidFill>
            </a:endParaRPr>
          </a:p>
          <a:p>
            <a:r>
              <a:rPr lang="he-IL" sz="2400" b="1" dirty="0">
                <a:solidFill>
                  <a:srgbClr val="002060"/>
                </a:solidFill>
              </a:rPr>
              <a:t>כך גם כשאנחנו מבקשים מאבינו שבשמיים שאוהב אותנו ורוצה את טובתנו </a:t>
            </a:r>
          </a:p>
          <a:p>
            <a:pPr marL="0" indent="0">
              <a:buNone/>
            </a:pPr>
            <a:r>
              <a:rPr lang="he-IL" sz="2400" dirty="0">
                <a:solidFill>
                  <a:srgbClr val="002060"/>
                </a:solidFill>
              </a:rPr>
              <a:t>    חז"ל מלמדים שאין תפילה שחוזרת ריקם, גם אם לא    </a:t>
            </a:r>
          </a:p>
          <a:p>
            <a:pPr marL="0" indent="0">
              <a:buNone/>
            </a:pPr>
            <a:r>
              <a:rPr lang="he-IL" sz="2400" dirty="0">
                <a:solidFill>
                  <a:srgbClr val="002060"/>
                </a:solidFill>
              </a:rPr>
              <a:t>    תמיד רואים את פעולתה באופן מיידי.</a:t>
            </a:r>
            <a:endParaRPr lang="en-US" sz="2400" dirty="0">
              <a:solidFill>
                <a:srgbClr val="002060"/>
              </a:solidFill>
            </a:endParaRPr>
          </a:p>
          <a:p>
            <a:endParaRPr lang="he-IL" dirty="0">
              <a:solidFill>
                <a:srgbClr val="002060"/>
              </a:solidFill>
            </a:endParaRPr>
          </a:p>
        </p:txBody>
      </p:sp>
      <p:sp>
        <p:nvSpPr>
          <p:cNvPr id="6" name="אליפסה 5"/>
          <p:cNvSpPr/>
          <p:nvPr/>
        </p:nvSpPr>
        <p:spPr>
          <a:xfrm rot="20848807">
            <a:off x="486018" y="3463875"/>
            <a:ext cx="366311" cy="169138"/>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אליפסה 6"/>
          <p:cNvSpPr/>
          <p:nvPr/>
        </p:nvSpPr>
        <p:spPr>
          <a:xfrm rot="3140758" flipH="1">
            <a:off x="1044661" y="2946275"/>
            <a:ext cx="250255" cy="420057"/>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785918" y="642918"/>
            <a:ext cx="6757400" cy="946701"/>
          </a:xfrm>
        </p:spPr>
        <p:txBody>
          <a:bodyPr/>
          <a:lstStyle/>
          <a:p>
            <a:pPr algn="ctr"/>
            <a:r>
              <a:rPr lang="he-IL" sz="3200" b="1" dirty="0">
                <a:solidFill>
                  <a:srgbClr val="002060"/>
                </a:solidFill>
                <a:cs typeface="+mn-cs"/>
              </a:rPr>
              <a:t>שאילת גשמים –בקשת גשמים </a:t>
            </a:r>
          </a:p>
        </p:txBody>
      </p:sp>
      <p:sp>
        <p:nvSpPr>
          <p:cNvPr id="9" name="מציין מיקום טקסט 8"/>
          <p:cNvSpPr>
            <a:spLocks noGrp="1"/>
          </p:cNvSpPr>
          <p:nvPr>
            <p:ph type="body" idx="1"/>
          </p:nvPr>
        </p:nvSpPr>
        <p:spPr>
          <a:xfrm>
            <a:off x="2085729" y="3013227"/>
            <a:ext cx="1631618" cy="681826"/>
          </a:xfrm>
        </p:spPr>
        <p:txBody>
          <a:bodyPr/>
          <a:lstStyle/>
          <a:p>
            <a:r>
              <a:rPr lang="he-IL" sz="2800" b="1" dirty="0">
                <a:solidFill>
                  <a:schemeClr val="bg2">
                    <a:lumMod val="50000"/>
                  </a:schemeClr>
                </a:solidFill>
              </a:rPr>
              <a:t>בקשה</a:t>
            </a:r>
            <a:r>
              <a:rPr lang="he-IL" dirty="0"/>
              <a:t> </a:t>
            </a:r>
          </a:p>
        </p:txBody>
      </p:sp>
      <p:sp>
        <p:nvSpPr>
          <p:cNvPr id="10" name="מציין מיקום טקסט 9"/>
          <p:cNvSpPr>
            <a:spLocks noGrp="1"/>
          </p:cNvSpPr>
          <p:nvPr>
            <p:ph type="body" sz="quarter" idx="3"/>
          </p:nvPr>
        </p:nvSpPr>
        <p:spPr>
          <a:xfrm>
            <a:off x="5837390" y="3169377"/>
            <a:ext cx="1580182" cy="532180"/>
          </a:xfrm>
        </p:spPr>
        <p:txBody>
          <a:bodyPr/>
          <a:lstStyle/>
          <a:p>
            <a:r>
              <a:rPr lang="he-IL" dirty="0"/>
              <a:t> </a:t>
            </a:r>
            <a:r>
              <a:rPr lang="he-IL" sz="2800" b="1" dirty="0">
                <a:solidFill>
                  <a:schemeClr val="bg2">
                    <a:lumMod val="50000"/>
                  </a:schemeClr>
                </a:solidFill>
              </a:rPr>
              <a:t>שאלה </a:t>
            </a:r>
            <a:endParaRPr lang="he-IL" b="1" dirty="0">
              <a:solidFill>
                <a:schemeClr val="bg2">
                  <a:lumMod val="50000"/>
                </a:schemeClr>
              </a:solidFill>
            </a:endParaRPr>
          </a:p>
        </p:txBody>
      </p:sp>
      <p:sp>
        <p:nvSpPr>
          <p:cNvPr id="11" name="מציין מיקום תוכן 10"/>
          <p:cNvSpPr>
            <a:spLocks noGrp="1"/>
          </p:cNvSpPr>
          <p:nvPr>
            <p:ph sz="quarter" idx="4"/>
          </p:nvPr>
        </p:nvSpPr>
        <p:spPr>
          <a:xfrm>
            <a:off x="5561639" y="3890513"/>
            <a:ext cx="2131684" cy="532179"/>
          </a:xfrm>
          <a:ln>
            <a:solidFill>
              <a:srgbClr val="C00000"/>
            </a:solidFill>
          </a:ln>
        </p:spPr>
        <p:txBody>
          <a:bodyPr>
            <a:normAutofit/>
          </a:bodyPr>
          <a:lstStyle/>
          <a:p>
            <a:pPr marL="0" indent="0">
              <a:buNone/>
            </a:pPr>
            <a:r>
              <a:rPr lang="he-IL" b="1" dirty="0">
                <a:solidFill>
                  <a:srgbClr val="002060"/>
                </a:solidFill>
              </a:rPr>
              <a:t>שאלה היא זמנית </a:t>
            </a:r>
            <a:endParaRPr lang="en-US" b="1" dirty="0">
              <a:solidFill>
                <a:srgbClr val="002060"/>
              </a:solidFill>
            </a:endParaRPr>
          </a:p>
          <a:p>
            <a:endParaRPr lang="he-IL" dirty="0"/>
          </a:p>
        </p:txBody>
      </p:sp>
      <p:sp>
        <p:nvSpPr>
          <p:cNvPr id="12" name="TextBox 11"/>
          <p:cNvSpPr txBox="1"/>
          <p:nvPr/>
        </p:nvSpPr>
        <p:spPr>
          <a:xfrm>
            <a:off x="857224" y="1857364"/>
            <a:ext cx="7637026" cy="400110"/>
          </a:xfrm>
          <a:prstGeom prst="rect">
            <a:avLst/>
          </a:prstGeom>
          <a:noFill/>
          <a:ln w="28575">
            <a:noFill/>
          </a:ln>
        </p:spPr>
        <p:txBody>
          <a:bodyPr wrap="none" rtlCol="1">
            <a:spAutoFit/>
          </a:bodyPr>
          <a:lstStyle/>
          <a:p>
            <a:r>
              <a:rPr lang="he-IL" sz="2000" b="1" dirty="0">
                <a:solidFill>
                  <a:srgbClr val="002060"/>
                </a:solidFill>
              </a:rPr>
              <a:t>בדרך כלל </a:t>
            </a:r>
            <a:r>
              <a:rPr lang="he-IL" sz="2000" b="1" dirty="0">
                <a:solidFill>
                  <a:srgbClr val="0070C0"/>
                </a:solidFill>
              </a:rPr>
              <a:t>בקשה ושאלה הן מילים נרדפות  </a:t>
            </a:r>
            <a:r>
              <a:rPr lang="he-IL" sz="2000" b="1" dirty="0">
                <a:solidFill>
                  <a:srgbClr val="002060"/>
                </a:solidFill>
              </a:rPr>
              <a:t>ומתאחדות למשמעות אחת </a:t>
            </a:r>
          </a:p>
        </p:txBody>
      </p:sp>
      <p:sp>
        <p:nvSpPr>
          <p:cNvPr id="14" name="TextBox 13"/>
          <p:cNvSpPr txBox="1"/>
          <p:nvPr/>
        </p:nvSpPr>
        <p:spPr>
          <a:xfrm flipH="1">
            <a:off x="3387084" y="2569968"/>
            <a:ext cx="3240397" cy="369332"/>
          </a:xfrm>
          <a:prstGeom prst="rect">
            <a:avLst/>
          </a:prstGeom>
          <a:noFill/>
        </p:spPr>
        <p:txBody>
          <a:bodyPr wrap="square" rtlCol="1">
            <a:spAutoFit/>
          </a:bodyPr>
          <a:lstStyle/>
          <a:p>
            <a:r>
              <a:rPr lang="he-IL" b="1" dirty="0">
                <a:solidFill>
                  <a:srgbClr val="002060"/>
                </a:solidFill>
              </a:rPr>
              <a:t>לפי פסוקים שונים במקרא</a:t>
            </a:r>
          </a:p>
        </p:txBody>
      </p:sp>
      <p:sp>
        <p:nvSpPr>
          <p:cNvPr id="15" name="TextBox 14"/>
          <p:cNvSpPr txBox="1"/>
          <p:nvPr/>
        </p:nvSpPr>
        <p:spPr>
          <a:xfrm>
            <a:off x="756391" y="5212927"/>
            <a:ext cx="8052729" cy="1569660"/>
          </a:xfrm>
          <a:prstGeom prst="rect">
            <a:avLst/>
          </a:prstGeom>
          <a:noFill/>
        </p:spPr>
        <p:txBody>
          <a:bodyPr wrap="square" rtlCol="1">
            <a:spAutoFit/>
          </a:bodyPr>
          <a:lstStyle/>
          <a:p>
            <a:pPr algn="r"/>
            <a:r>
              <a:rPr lang="he-IL" sz="2000" b="1" dirty="0">
                <a:solidFill>
                  <a:srgbClr val="002060"/>
                </a:solidFill>
              </a:rPr>
              <a:t>אנחנו זקוקים לגשמים באופן זמני רק לתקופת החורף לכן הביטוי הוא:</a:t>
            </a:r>
          </a:p>
          <a:p>
            <a:pPr algn="r"/>
            <a:r>
              <a:rPr lang="he-IL" sz="2800" b="1" dirty="0">
                <a:solidFill>
                  <a:srgbClr val="C00000"/>
                </a:solidFill>
              </a:rPr>
              <a:t>                               </a:t>
            </a:r>
          </a:p>
          <a:p>
            <a:pPr algn="r"/>
            <a:r>
              <a:rPr lang="he-IL" sz="2800" b="1" dirty="0">
                <a:solidFill>
                  <a:srgbClr val="C00000"/>
                </a:solidFill>
              </a:rPr>
              <a:t>                           שאלת גשמים</a:t>
            </a:r>
            <a:endParaRPr lang="en-US" sz="2800" b="1" dirty="0">
              <a:solidFill>
                <a:srgbClr val="C00000"/>
              </a:solidFill>
            </a:endParaRPr>
          </a:p>
          <a:p>
            <a:pPr algn="r"/>
            <a:endParaRPr lang="he-IL" sz="2000" b="1" dirty="0">
              <a:solidFill>
                <a:srgbClr val="002060"/>
              </a:solidFill>
            </a:endParaRPr>
          </a:p>
        </p:txBody>
      </p:sp>
      <p:sp>
        <p:nvSpPr>
          <p:cNvPr id="17" name="מציין מיקום תוכן 10">
            <a:extLst>
              <a:ext uri="{FF2B5EF4-FFF2-40B4-BE49-F238E27FC236}">
                <a16:creationId xmlns:a16="http://schemas.microsoft.com/office/drawing/2014/main" id="{E20C0323-E6B6-4D14-B5B1-9B8812339532}"/>
              </a:ext>
            </a:extLst>
          </p:cNvPr>
          <p:cNvSpPr txBox="1">
            <a:spLocks/>
          </p:cNvSpPr>
          <p:nvPr/>
        </p:nvSpPr>
        <p:spPr>
          <a:xfrm>
            <a:off x="1989547" y="3890512"/>
            <a:ext cx="2131684" cy="532179"/>
          </a:xfrm>
          <a:prstGeom prst="rect">
            <a:avLst/>
          </a:prstGeom>
          <a:ln>
            <a:solidFill>
              <a:srgbClr val="C00000"/>
            </a:solidFill>
          </a:ln>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he-IL" b="1" dirty="0">
                <a:solidFill>
                  <a:srgbClr val="002060"/>
                </a:solidFill>
              </a:rPr>
              <a:t>בקשה היא נצחית</a:t>
            </a:r>
            <a:endParaRPr lang="en-US" b="1" dirty="0">
              <a:solidFill>
                <a:srgbClr val="002060"/>
              </a:solidFill>
            </a:endParaRPr>
          </a:p>
          <a:p>
            <a:endParaRPr lang="he-IL" dirty="0"/>
          </a:p>
        </p:txBody>
      </p:sp>
    </p:spTree>
    <p:extLst>
      <p:ext uri="{BB962C8B-B14F-4D97-AF65-F5344CB8AC3E}">
        <p14:creationId xmlns:p14="http://schemas.microsoft.com/office/powerpoint/2010/main" val="1660735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297688" y="575621"/>
            <a:ext cx="7821112" cy="868051"/>
          </a:xfrm>
        </p:spPr>
        <p:txBody>
          <a:bodyPr>
            <a:normAutofit/>
          </a:bodyPr>
          <a:lstStyle/>
          <a:p>
            <a:pPr algn="ctr"/>
            <a:r>
              <a:rPr lang="he-IL" sz="3200" b="1" dirty="0">
                <a:solidFill>
                  <a:srgbClr val="002060"/>
                </a:solidFill>
                <a:cs typeface="+mn-cs"/>
              </a:rPr>
              <a:t>שאלת גשמים בברכת השנים מ- ז' מרחשוון </a:t>
            </a:r>
          </a:p>
        </p:txBody>
      </p:sp>
      <p:sp>
        <p:nvSpPr>
          <p:cNvPr id="3" name="מציין מיקום טקסט 2"/>
          <p:cNvSpPr>
            <a:spLocks noGrp="1"/>
          </p:cNvSpPr>
          <p:nvPr>
            <p:ph type="body" idx="1"/>
          </p:nvPr>
        </p:nvSpPr>
        <p:spPr>
          <a:xfrm>
            <a:off x="1115616" y="1768316"/>
            <a:ext cx="4613136" cy="736282"/>
          </a:xfrm>
          <a:solidFill>
            <a:srgbClr val="00B0F0"/>
          </a:solidFill>
        </p:spPr>
        <p:txBody>
          <a:bodyPr/>
          <a:lstStyle/>
          <a:p>
            <a:pPr algn="ctr"/>
            <a:r>
              <a:rPr lang="he-IL" b="1" dirty="0">
                <a:solidFill>
                  <a:srgbClr val="002060"/>
                </a:solidFill>
              </a:rPr>
              <a:t>ספרדים</a:t>
            </a:r>
          </a:p>
        </p:txBody>
      </p:sp>
      <p:sp>
        <p:nvSpPr>
          <p:cNvPr id="4" name="מציין מיקום תוכן 3"/>
          <p:cNvSpPr>
            <a:spLocks noGrp="1"/>
          </p:cNvSpPr>
          <p:nvPr>
            <p:ph sz="half" idx="2"/>
          </p:nvPr>
        </p:nvSpPr>
        <p:spPr>
          <a:xfrm>
            <a:off x="1100245" y="2697488"/>
            <a:ext cx="4613136" cy="3286760"/>
          </a:xfrm>
          <a:ln>
            <a:solidFill>
              <a:srgbClr val="0070C0"/>
            </a:solidFill>
          </a:ln>
        </p:spPr>
        <p:txBody>
          <a:bodyPr>
            <a:normAutofit lnSpcReduction="10000"/>
          </a:bodyPr>
          <a:lstStyle/>
          <a:p>
            <a:r>
              <a:rPr lang="he-IL" dirty="0"/>
              <a:t> </a:t>
            </a:r>
            <a:r>
              <a:rPr lang="he-IL" b="1" dirty="0">
                <a:solidFill>
                  <a:srgbClr val="0070C0"/>
                </a:solidFill>
              </a:rPr>
              <a:t>בָּרֵךְ עָלֵינוּ ה' </a:t>
            </a:r>
            <a:r>
              <a:rPr lang="he-IL" b="1" dirty="0" err="1">
                <a:solidFill>
                  <a:srgbClr val="0070C0"/>
                </a:solidFill>
              </a:rPr>
              <a:t>אֱלֹהֵינו</a:t>
            </a:r>
            <a:r>
              <a:rPr lang="he-IL" b="1" dirty="0">
                <a:solidFill>
                  <a:srgbClr val="0070C0"/>
                </a:solidFill>
              </a:rPr>
              <a:t>ּ אֶת הַשָּׁנָה הַזֹּאת. וְאֶת </a:t>
            </a:r>
            <a:r>
              <a:rPr lang="he-IL" b="1" dirty="0" err="1">
                <a:solidFill>
                  <a:srgbClr val="0070C0"/>
                </a:solidFill>
              </a:rPr>
              <a:t>כָּל־מִינֵי</a:t>
            </a:r>
            <a:r>
              <a:rPr lang="he-IL" b="1" dirty="0">
                <a:solidFill>
                  <a:srgbClr val="0070C0"/>
                </a:solidFill>
              </a:rPr>
              <a:t> תְּבוּאָתָהּ לְטוֹבָה.</a:t>
            </a:r>
            <a:r>
              <a:rPr lang="he-IL" dirty="0"/>
              <a:t> </a:t>
            </a:r>
            <a:r>
              <a:rPr lang="he-IL" b="1" dirty="0">
                <a:solidFill>
                  <a:srgbClr val="0070C0"/>
                </a:solidFill>
              </a:rPr>
              <a:t>וְתֵן טַל וּמָטָר לִבְרָכָה עַל </a:t>
            </a:r>
            <a:r>
              <a:rPr lang="he-IL" b="1" dirty="0" err="1">
                <a:solidFill>
                  <a:srgbClr val="0070C0"/>
                </a:solidFill>
              </a:rPr>
              <a:t>כָּל־פְּנֵי</a:t>
            </a:r>
            <a:r>
              <a:rPr lang="he-IL" b="1" dirty="0">
                <a:solidFill>
                  <a:srgbClr val="0070C0"/>
                </a:solidFill>
              </a:rPr>
              <a:t> הָאֲדָמָה. </a:t>
            </a:r>
            <a:r>
              <a:rPr lang="he-IL" dirty="0" err="1">
                <a:solidFill>
                  <a:srgbClr val="002060"/>
                </a:solidFill>
              </a:rPr>
              <a:t>וְרַוֵּה</a:t>
            </a:r>
            <a:r>
              <a:rPr lang="he-IL" dirty="0">
                <a:solidFill>
                  <a:srgbClr val="002060"/>
                </a:solidFill>
              </a:rPr>
              <a:t> פְּנֵי תֵבֵל וְשַׁבַּע אֶת הָעוֹלָם כֻּלּוֹ מִטּוּבָךְ. וּמַלֵּא יָדֵינוּ מִבִּרְכוֹתֶיךָ וּמֵעֹשֶׁר מַתְּנוֹת יָדֶיךָ. שָׁמְרָה וְהַצִּילָה שָׁנָה זוֹ </a:t>
            </a:r>
            <a:r>
              <a:rPr lang="he-IL" dirty="0" err="1">
                <a:solidFill>
                  <a:srgbClr val="002060"/>
                </a:solidFill>
              </a:rPr>
              <a:t>מִכָּל־דָּבָר</a:t>
            </a:r>
            <a:r>
              <a:rPr lang="he-IL" dirty="0">
                <a:solidFill>
                  <a:srgbClr val="002060"/>
                </a:solidFill>
              </a:rPr>
              <a:t> רַע. </a:t>
            </a:r>
            <a:r>
              <a:rPr lang="he-IL" dirty="0" err="1">
                <a:solidFill>
                  <a:srgbClr val="002060"/>
                </a:solidFill>
              </a:rPr>
              <a:t>וּמִכָּל־מִינֵי</a:t>
            </a:r>
            <a:r>
              <a:rPr lang="he-IL" dirty="0">
                <a:solidFill>
                  <a:srgbClr val="002060"/>
                </a:solidFill>
              </a:rPr>
              <a:t> מַשְׁחִית </a:t>
            </a:r>
            <a:r>
              <a:rPr lang="he-IL" dirty="0" err="1">
                <a:solidFill>
                  <a:srgbClr val="002060"/>
                </a:solidFill>
              </a:rPr>
              <a:t>וּמִכָּל־מִינֵי</a:t>
            </a:r>
            <a:r>
              <a:rPr lang="he-IL" dirty="0">
                <a:solidFill>
                  <a:srgbClr val="002060"/>
                </a:solidFill>
              </a:rPr>
              <a:t> פּוּרְעָנוּת. וַעֲשֵׂה לָהּ תִּקְוָה טוֹבָה ואַחֲרִית שָׁלוֹם. חוּס וְרַחֵם עָלֶיהָ וְעַל </a:t>
            </a:r>
            <a:r>
              <a:rPr lang="he-IL" dirty="0" err="1">
                <a:solidFill>
                  <a:srgbClr val="002060"/>
                </a:solidFill>
              </a:rPr>
              <a:t>כָּל־תְּבוּאָתָה</a:t>
            </a:r>
            <a:r>
              <a:rPr lang="he-IL" dirty="0">
                <a:solidFill>
                  <a:srgbClr val="002060"/>
                </a:solidFill>
              </a:rPr>
              <a:t>ּ וּפֵירוֹתֶיהָ. וּבָרְכָהּ בְּגִשְׁמֵי רָצוֹן בְּרָכָה וּנְדָבָה. וּתְהִי אַחֲרִיתָהּ חַיִּים וְשָׂבָע וְשָׁלוֹם</a:t>
            </a:r>
            <a:r>
              <a:rPr lang="he-IL" dirty="0"/>
              <a:t>. </a:t>
            </a:r>
            <a:r>
              <a:rPr lang="he-IL" b="1" dirty="0">
                <a:solidFill>
                  <a:srgbClr val="0070C0"/>
                </a:solidFill>
              </a:rPr>
              <a:t>כַּשָּׁנִים הַטּוֹבוֹת לִבְרָכָה</a:t>
            </a:r>
            <a:r>
              <a:rPr lang="he-IL" dirty="0"/>
              <a:t>. </a:t>
            </a:r>
            <a:r>
              <a:rPr lang="he-IL" dirty="0">
                <a:solidFill>
                  <a:srgbClr val="002060"/>
                </a:solidFill>
              </a:rPr>
              <a:t>כִּי אֵל טוֹב וּמֵטִיב אַתָּה וּמְבָרֵךְ השָּׁנִים</a:t>
            </a:r>
            <a:r>
              <a:rPr lang="he-IL" dirty="0"/>
              <a:t>. </a:t>
            </a:r>
          </a:p>
        </p:txBody>
      </p:sp>
      <p:sp>
        <p:nvSpPr>
          <p:cNvPr id="5" name="מציין מיקום טקסט 4"/>
          <p:cNvSpPr>
            <a:spLocks noGrp="1"/>
          </p:cNvSpPr>
          <p:nvPr>
            <p:ph type="body" sz="quarter" idx="3"/>
          </p:nvPr>
        </p:nvSpPr>
        <p:spPr>
          <a:xfrm>
            <a:off x="6228184" y="1768316"/>
            <a:ext cx="2714640" cy="736282"/>
          </a:xfrm>
          <a:solidFill>
            <a:schemeClr val="accent1">
              <a:lumMod val="40000"/>
              <a:lumOff val="60000"/>
            </a:schemeClr>
          </a:solidFill>
        </p:spPr>
        <p:txBody>
          <a:bodyPr/>
          <a:lstStyle/>
          <a:p>
            <a:pPr algn="ctr"/>
            <a:r>
              <a:rPr lang="he-IL" b="1" dirty="0">
                <a:solidFill>
                  <a:srgbClr val="002060"/>
                </a:solidFill>
              </a:rPr>
              <a:t>אשכנזים</a:t>
            </a:r>
          </a:p>
        </p:txBody>
      </p:sp>
      <p:sp>
        <p:nvSpPr>
          <p:cNvPr id="6" name="מציין מיקום תוכן 5"/>
          <p:cNvSpPr>
            <a:spLocks noGrp="1"/>
          </p:cNvSpPr>
          <p:nvPr>
            <p:ph sz="quarter" idx="4"/>
          </p:nvPr>
        </p:nvSpPr>
        <p:spPr>
          <a:xfrm>
            <a:off x="6222088" y="2708920"/>
            <a:ext cx="2714640" cy="2061112"/>
          </a:xfrm>
          <a:ln>
            <a:solidFill>
              <a:schemeClr val="accent1">
                <a:lumMod val="75000"/>
              </a:schemeClr>
            </a:solidFill>
          </a:ln>
        </p:spPr>
        <p:txBody>
          <a:bodyPr/>
          <a:lstStyle/>
          <a:p>
            <a:r>
              <a:rPr lang="he-IL" dirty="0">
                <a:solidFill>
                  <a:srgbClr val="002060"/>
                </a:solidFill>
              </a:rPr>
              <a:t>בָּרֵךְ עָלֵינוּ ה' אֱ-לֹהֵינוּ אֶת הַשָּׁנָה הַזֹּאת וְאֶת כָּל מִינֵי תְבוּאָתָהּ לְטוֹבָה, </a:t>
            </a:r>
            <a:endParaRPr lang="he-IL" dirty="0"/>
          </a:p>
          <a:p>
            <a:pPr marL="0" indent="0">
              <a:buNone/>
            </a:pPr>
            <a:r>
              <a:rPr lang="he-IL" dirty="0"/>
              <a:t> </a:t>
            </a:r>
            <a:r>
              <a:rPr lang="he-IL" dirty="0">
                <a:solidFill>
                  <a:srgbClr val="002060"/>
                </a:solidFill>
              </a:rPr>
              <a:t>וְתֵן טַל וּמָטָר לִבְרָכָה עַל פְּנֵי הָאֲדָמָה וְשַׂבְּעֵנוּ מִטוּבָהּ וּבָרֵךְ שְׁנָתֵנוּ כַּשָּׁנִים הַטּוֹבוֹת.</a:t>
            </a:r>
          </a:p>
          <a:p>
            <a:endParaRPr lang="he-IL" dirty="0"/>
          </a:p>
        </p:txBody>
      </p:sp>
      <p:pic>
        <p:nvPicPr>
          <p:cNvPr id="7" name="Picture 2" descr="http://www.orianit.edu-negev.gov.il/ronit/sites/homepage/chetzronit/Images/59867972(1).jpg"/>
          <p:cNvPicPr>
            <a:picLocks noChangeAspect="1" noChangeArrowheads="1"/>
          </p:cNvPicPr>
          <p:nvPr/>
        </p:nvPicPr>
        <p:blipFill>
          <a:blip r:embed="rId3"/>
          <a:srcRect t="46997" r="63414"/>
          <a:stretch>
            <a:fillRect/>
          </a:stretch>
        </p:blipFill>
        <p:spPr bwMode="auto">
          <a:xfrm>
            <a:off x="7115061" y="5237598"/>
            <a:ext cx="928694" cy="104478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660735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368714" y="569094"/>
            <a:ext cx="7775286" cy="946701"/>
          </a:xfrm>
        </p:spPr>
        <p:txBody>
          <a:bodyPr/>
          <a:lstStyle/>
          <a:p>
            <a:pPr algn="ctr"/>
            <a:r>
              <a:rPr lang="he-IL" sz="3200" b="1" dirty="0">
                <a:solidFill>
                  <a:srgbClr val="002060"/>
                </a:solidFill>
                <a:cs typeface="+mn-cs"/>
              </a:rPr>
              <a:t>שאלת גשמים בברכת השנים מ- ז' מרחשוון </a:t>
            </a:r>
          </a:p>
        </p:txBody>
      </p:sp>
      <p:sp>
        <p:nvSpPr>
          <p:cNvPr id="12" name="מציין מיקום תוכן 3"/>
          <p:cNvSpPr>
            <a:spLocks noGrp="1"/>
          </p:cNvSpPr>
          <p:nvPr>
            <p:ph sz="half" idx="2"/>
          </p:nvPr>
        </p:nvSpPr>
        <p:spPr>
          <a:xfrm>
            <a:off x="783241" y="1844824"/>
            <a:ext cx="7577518" cy="3739677"/>
          </a:xfrm>
          <a:ln w="19050">
            <a:solidFill>
              <a:srgbClr val="0070C0"/>
            </a:solidFill>
          </a:ln>
        </p:spPr>
        <p:txBody>
          <a:bodyPr>
            <a:normAutofit fontScale="92500" lnSpcReduction="20000"/>
          </a:bodyPr>
          <a:lstStyle/>
          <a:p>
            <a:pPr marL="0" indent="0">
              <a:lnSpc>
                <a:spcPct val="150000"/>
              </a:lnSpc>
              <a:buNone/>
            </a:pPr>
            <a:r>
              <a:rPr lang="he-IL" sz="2400" b="1" dirty="0">
                <a:solidFill>
                  <a:srgbClr val="002060"/>
                </a:solidFill>
              </a:rPr>
              <a:t>בָּרֵךְ </a:t>
            </a:r>
            <a:r>
              <a:rPr lang="he-IL" sz="2400" b="1" dirty="0">
                <a:solidFill>
                  <a:srgbClr val="002060"/>
                </a:solidFill>
                <a:effectLst>
                  <a:outerShdw blurRad="50800" dist="38100" dir="2700000" algn="tl" rotWithShape="0">
                    <a:prstClr val="black">
                      <a:alpha val="40000"/>
                    </a:prstClr>
                  </a:outerShdw>
                </a:effectLst>
              </a:rPr>
              <a:t>עָלֵינוּ</a:t>
            </a:r>
            <a:r>
              <a:rPr lang="he-IL" sz="2400" b="1" dirty="0">
                <a:solidFill>
                  <a:srgbClr val="002060"/>
                </a:solidFill>
              </a:rPr>
              <a:t> ה' </a:t>
            </a:r>
            <a:r>
              <a:rPr lang="he-IL" sz="2400" b="1" dirty="0" err="1">
                <a:solidFill>
                  <a:srgbClr val="002060"/>
                </a:solidFill>
              </a:rPr>
              <a:t>אֱלֹהֵינו</a:t>
            </a:r>
            <a:r>
              <a:rPr lang="he-IL" sz="2400" b="1" dirty="0">
                <a:solidFill>
                  <a:srgbClr val="002060"/>
                </a:solidFill>
              </a:rPr>
              <a:t>ּ אֶת הַשָּׁנָה הַזֹּאת. וְאֶת </a:t>
            </a:r>
            <a:r>
              <a:rPr lang="he-IL" sz="2400" b="1" dirty="0" err="1">
                <a:solidFill>
                  <a:srgbClr val="002060"/>
                </a:solidFill>
              </a:rPr>
              <a:t>כָּל־מִינֵי</a:t>
            </a:r>
            <a:r>
              <a:rPr lang="he-IL" sz="2400" b="1" dirty="0">
                <a:solidFill>
                  <a:srgbClr val="002060"/>
                </a:solidFill>
              </a:rPr>
              <a:t> תְּבוּאָתָהּ לְטוֹבָה.</a:t>
            </a:r>
            <a:r>
              <a:rPr lang="he-IL" sz="2400" dirty="0">
                <a:solidFill>
                  <a:srgbClr val="002060"/>
                </a:solidFill>
              </a:rPr>
              <a:t> </a:t>
            </a:r>
            <a:r>
              <a:rPr lang="he-IL" sz="2400" b="1" dirty="0">
                <a:solidFill>
                  <a:srgbClr val="002060"/>
                </a:solidFill>
              </a:rPr>
              <a:t>וְתֵן טַל וּמָטָר לִבְרָכָה עַל </a:t>
            </a:r>
            <a:r>
              <a:rPr lang="he-IL" sz="2400" b="1" dirty="0" err="1">
                <a:solidFill>
                  <a:srgbClr val="002060"/>
                </a:solidFill>
              </a:rPr>
              <a:t>כָּל־פְּנֵי</a:t>
            </a:r>
            <a:r>
              <a:rPr lang="he-IL" sz="2400" b="1" dirty="0">
                <a:solidFill>
                  <a:srgbClr val="002060"/>
                </a:solidFill>
              </a:rPr>
              <a:t> הָאֲדָמָה. </a:t>
            </a:r>
            <a:r>
              <a:rPr lang="he-IL" sz="2400" dirty="0" err="1">
                <a:solidFill>
                  <a:srgbClr val="002060"/>
                </a:solidFill>
              </a:rPr>
              <a:t>וְרַוֵּה</a:t>
            </a:r>
            <a:r>
              <a:rPr lang="he-IL" sz="2400" dirty="0">
                <a:solidFill>
                  <a:srgbClr val="002060"/>
                </a:solidFill>
              </a:rPr>
              <a:t> פְּנֵי תֵבֵל וְשַׁבַּע אֶת הָעוֹלָם כֻּלּוֹ מִטּוּבָךְ. וּמַלֵּא יָדֵינוּ מִבִּרְכוֹתֶיךָ וּמֵעֹשֶׁר מַתְּנוֹת יָדֶיךָ. שָׁמְרָה וְהַצִּילָה שָׁנָה זוֹ </a:t>
            </a:r>
            <a:r>
              <a:rPr lang="he-IL" sz="2400" dirty="0" err="1">
                <a:solidFill>
                  <a:srgbClr val="002060"/>
                </a:solidFill>
              </a:rPr>
              <a:t>מִכָּל־דָּבָר</a:t>
            </a:r>
            <a:r>
              <a:rPr lang="he-IL" sz="2400" dirty="0">
                <a:solidFill>
                  <a:srgbClr val="002060"/>
                </a:solidFill>
              </a:rPr>
              <a:t> רַע. </a:t>
            </a:r>
            <a:r>
              <a:rPr lang="he-IL" sz="2400" dirty="0" err="1">
                <a:solidFill>
                  <a:srgbClr val="002060"/>
                </a:solidFill>
              </a:rPr>
              <a:t>וּמִכָּל־מִינֵי</a:t>
            </a:r>
            <a:r>
              <a:rPr lang="he-IL" sz="2400" dirty="0">
                <a:solidFill>
                  <a:srgbClr val="002060"/>
                </a:solidFill>
              </a:rPr>
              <a:t> מַשְׁחִית </a:t>
            </a:r>
            <a:r>
              <a:rPr lang="he-IL" sz="2400" dirty="0" err="1">
                <a:solidFill>
                  <a:srgbClr val="002060"/>
                </a:solidFill>
              </a:rPr>
              <a:t>וּמִכָּל־מִינֵי</a:t>
            </a:r>
            <a:r>
              <a:rPr lang="he-IL" sz="2400" dirty="0">
                <a:solidFill>
                  <a:srgbClr val="002060"/>
                </a:solidFill>
              </a:rPr>
              <a:t> פּוּרְעָנוּת. וַעֲשֵׂה לָהּ תִּקְוָה טוֹבָה ואַחֲרִית שָׁלוֹם. חוּס וְרַחֵם עָלֶיהָ וְעַל </a:t>
            </a:r>
            <a:r>
              <a:rPr lang="he-IL" sz="2400" dirty="0" err="1">
                <a:solidFill>
                  <a:srgbClr val="002060"/>
                </a:solidFill>
              </a:rPr>
              <a:t>כָּל־תְּבוּאָתָה</a:t>
            </a:r>
            <a:r>
              <a:rPr lang="he-IL" sz="2400" dirty="0">
                <a:solidFill>
                  <a:srgbClr val="002060"/>
                </a:solidFill>
              </a:rPr>
              <a:t>ּ וּפֵירוֹתֶיהָ. וּבָרְכָהּ בְּגִשְׁמֵי רָצוֹן בְּרָכָה וּנְדָבָה. וּתְהִי אַחֲרִיתָהּ חַיִּים וְשָׂבָע וְשָׁלוֹם. </a:t>
            </a:r>
            <a:r>
              <a:rPr lang="he-IL" sz="2400" b="1" dirty="0">
                <a:solidFill>
                  <a:srgbClr val="002060"/>
                </a:solidFill>
              </a:rPr>
              <a:t>כַּשָּׁנִים הַטּוֹבוֹת לִבְרָכָה</a:t>
            </a:r>
            <a:r>
              <a:rPr lang="he-IL" sz="2400" dirty="0">
                <a:solidFill>
                  <a:srgbClr val="002060"/>
                </a:solidFill>
              </a:rPr>
              <a:t>. כִּי אֵל טוֹב וּמֵטִיב אַתָּה וּמְבָרֵךְ השָּׁנִים. </a:t>
            </a:r>
          </a:p>
        </p:txBody>
      </p:sp>
      <p:sp>
        <p:nvSpPr>
          <p:cNvPr id="4" name="תיבת טקסט 3">
            <a:extLst>
              <a:ext uri="{FF2B5EF4-FFF2-40B4-BE49-F238E27FC236}">
                <a16:creationId xmlns:a16="http://schemas.microsoft.com/office/drawing/2014/main" id="{9EEA7D04-1003-4F8E-9297-C4D09F42EC76}"/>
              </a:ext>
            </a:extLst>
          </p:cNvPr>
          <p:cNvSpPr txBox="1"/>
          <p:nvPr/>
        </p:nvSpPr>
        <p:spPr>
          <a:xfrm>
            <a:off x="2857488" y="6000768"/>
            <a:ext cx="3528392" cy="369332"/>
          </a:xfrm>
          <a:prstGeom prst="rect">
            <a:avLst/>
          </a:prstGeom>
          <a:noFill/>
        </p:spPr>
        <p:txBody>
          <a:bodyPr wrap="square" rtlCol="1">
            <a:spAutoFit/>
          </a:bodyPr>
          <a:lstStyle/>
          <a:p>
            <a:r>
              <a:rPr lang="he-IL" b="1" dirty="0">
                <a:solidFill>
                  <a:srgbClr val="002060"/>
                </a:solidFill>
              </a:rPr>
              <a:t>שאילת שאלות בעזרת קיר שיתופ</a:t>
            </a:r>
            <a:r>
              <a:rPr lang="he-IL" dirty="0"/>
              <a:t>י</a:t>
            </a:r>
          </a:p>
        </p:txBody>
      </p:sp>
    </p:spTree>
    <p:extLst>
      <p:ext uri="{BB962C8B-B14F-4D97-AF65-F5344CB8AC3E}">
        <p14:creationId xmlns:p14="http://schemas.microsoft.com/office/powerpoint/2010/main" val="16607358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גילה: אנכית 3">
            <a:extLst>
              <a:ext uri="{FF2B5EF4-FFF2-40B4-BE49-F238E27FC236}">
                <a16:creationId xmlns:a16="http://schemas.microsoft.com/office/drawing/2014/main" id="{05649743-D334-4E1C-AE67-A1D31F5A7972}"/>
              </a:ext>
            </a:extLst>
          </p:cNvPr>
          <p:cNvSpPr/>
          <p:nvPr/>
        </p:nvSpPr>
        <p:spPr>
          <a:xfrm>
            <a:off x="4523291" y="795888"/>
            <a:ext cx="4614565" cy="5544616"/>
          </a:xfrm>
          <a:prstGeom prst="verticalScroll">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מציין מיקום תוכן 5">
            <a:extLst>
              <a:ext uri="{FF2B5EF4-FFF2-40B4-BE49-F238E27FC236}">
                <a16:creationId xmlns:a16="http://schemas.microsoft.com/office/drawing/2014/main" id="{6DC94448-E472-422B-8317-BE52BEE9D90A}"/>
              </a:ext>
            </a:extLst>
          </p:cNvPr>
          <p:cNvSpPr>
            <a:spLocks noGrp="1"/>
          </p:cNvSpPr>
          <p:nvPr>
            <p:ph idx="1"/>
          </p:nvPr>
        </p:nvSpPr>
        <p:spPr>
          <a:xfrm>
            <a:off x="571472" y="1500174"/>
            <a:ext cx="4357777" cy="3994390"/>
          </a:xfrm>
          <a:prstGeom prst="verticalScroll">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8" name="כותרת 7">
            <a:extLst>
              <a:ext uri="{FF2B5EF4-FFF2-40B4-BE49-F238E27FC236}">
                <a16:creationId xmlns:a16="http://schemas.microsoft.com/office/drawing/2014/main" id="{A1CCBA63-CB7B-46A8-B950-2CB4256BCE55}"/>
              </a:ext>
            </a:extLst>
          </p:cNvPr>
          <p:cNvSpPr>
            <a:spLocks noGrp="1"/>
          </p:cNvSpPr>
          <p:nvPr>
            <p:ph type="title"/>
          </p:nvPr>
        </p:nvSpPr>
        <p:spPr>
          <a:xfrm>
            <a:off x="1979712" y="440325"/>
            <a:ext cx="1978727" cy="932682"/>
          </a:xfrm>
        </p:spPr>
        <p:txBody>
          <a:bodyPr>
            <a:normAutofit fontScale="90000"/>
          </a:bodyPr>
          <a:lstStyle/>
          <a:p>
            <a:r>
              <a:rPr lang="he-IL" b="1" dirty="0">
                <a:solidFill>
                  <a:srgbClr val="002060"/>
                </a:solidFill>
              </a:rPr>
              <a:t>לסיכום</a:t>
            </a:r>
            <a:br>
              <a:rPr lang="he-IL" b="1" dirty="0">
                <a:solidFill>
                  <a:srgbClr val="002060"/>
                </a:solidFill>
              </a:rPr>
            </a:br>
            <a:endParaRPr lang="he-IL" b="1" dirty="0">
              <a:solidFill>
                <a:srgbClr val="002060"/>
              </a:solidFill>
            </a:endParaRPr>
          </a:p>
        </p:txBody>
      </p:sp>
      <p:pic>
        <p:nvPicPr>
          <p:cNvPr id="10" name="מציין מיקום תוכן 4">
            <a:extLst>
              <a:ext uri="{FF2B5EF4-FFF2-40B4-BE49-F238E27FC236}">
                <a16:creationId xmlns:a16="http://schemas.microsoft.com/office/drawing/2014/main" id="{B6D3808A-733A-4E48-97BD-613964FEAFA5}"/>
              </a:ext>
            </a:extLst>
          </p:cNvPr>
          <p:cNvPicPr>
            <a:picLocks noChangeAspect="1"/>
          </p:cNvPicPr>
          <p:nvPr/>
        </p:nvPicPr>
        <p:blipFill>
          <a:blip r:embed="rId3"/>
          <a:stretch>
            <a:fillRect/>
          </a:stretch>
        </p:blipFill>
        <p:spPr>
          <a:xfrm>
            <a:off x="1442367" y="957341"/>
            <a:ext cx="2408129" cy="493819"/>
          </a:xfrm>
          <a:prstGeom prst="rect">
            <a:avLst/>
          </a:prstGeom>
        </p:spPr>
      </p:pic>
      <p:sp>
        <p:nvSpPr>
          <p:cNvPr id="12" name="TextBox 14">
            <a:extLst>
              <a:ext uri="{FF2B5EF4-FFF2-40B4-BE49-F238E27FC236}">
                <a16:creationId xmlns:a16="http://schemas.microsoft.com/office/drawing/2014/main" id="{DF56E319-D487-4847-A0FB-719A32C9E045}"/>
              </a:ext>
            </a:extLst>
          </p:cNvPr>
          <p:cNvSpPr txBox="1"/>
          <p:nvPr/>
        </p:nvSpPr>
        <p:spPr>
          <a:xfrm>
            <a:off x="1252488" y="2179584"/>
            <a:ext cx="3067993" cy="923330"/>
          </a:xfrm>
          <a:prstGeom prst="rect">
            <a:avLst/>
          </a:prstGeom>
          <a:noFill/>
        </p:spPr>
        <p:txBody>
          <a:bodyPr wrap="square" rtlCol="1">
            <a:spAutoFit/>
          </a:bodyPr>
          <a:lstStyle/>
          <a:p>
            <a:pPr algn="r"/>
            <a:r>
              <a:rPr lang="he-IL" dirty="0">
                <a:solidFill>
                  <a:srgbClr val="002060"/>
                </a:solidFill>
              </a:rPr>
              <a:t>בגשמים, שיאפשרו לנו לגדל תבואה</a:t>
            </a:r>
            <a:r>
              <a:rPr lang="en-US" dirty="0">
                <a:solidFill>
                  <a:srgbClr val="002060"/>
                </a:solidFill>
              </a:rPr>
              <a:t/>
            </a:r>
            <a:br>
              <a:rPr lang="en-US" dirty="0">
                <a:solidFill>
                  <a:srgbClr val="002060"/>
                </a:solidFill>
              </a:rPr>
            </a:br>
            <a:r>
              <a:rPr lang="he-IL" dirty="0">
                <a:solidFill>
                  <a:srgbClr val="002060"/>
                </a:solidFill>
              </a:rPr>
              <a:t>לאכול לשובע ולהתפרנס בכבוד.</a:t>
            </a:r>
          </a:p>
        </p:txBody>
      </p:sp>
      <p:sp>
        <p:nvSpPr>
          <p:cNvPr id="14" name="TextBox 15">
            <a:extLst>
              <a:ext uri="{FF2B5EF4-FFF2-40B4-BE49-F238E27FC236}">
                <a16:creationId xmlns:a16="http://schemas.microsoft.com/office/drawing/2014/main" id="{E470A5B1-2954-4FEE-B79F-F9C2371D70D1}"/>
              </a:ext>
            </a:extLst>
          </p:cNvPr>
          <p:cNvSpPr txBox="1"/>
          <p:nvPr/>
        </p:nvSpPr>
        <p:spPr>
          <a:xfrm>
            <a:off x="1732444" y="3222788"/>
            <a:ext cx="2565189" cy="1477328"/>
          </a:xfrm>
          <a:prstGeom prst="rect">
            <a:avLst/>
          </a:prstGeom>
          <a:noFill/>
        </p:spPr>
        <p:txBody>
          <a:bodyPr wrap="none" rtlCol="1">
            <a:spAutoFit/>
          </a:bodyPr>
          <a:lstStyle/>
          <a:p>
            <a:pPr algn="r"/>
            <a:r>
              <a:rPr lang="he-IL" dirty="0">
                <a:solidFill>
                  <a:srgbClr val="002060"/>
                </a:solidFill>
              </a:rPr>
              <a:t>שלא יהיה מחסור כדי </a:t>
            </a:r>
          </a:p>
          <a:p>
            <a:pPr algn="r"/>
            <a:r>
              <a:rPr lang="he-IL" dirty="0">
                <a:solidFill>
                  <a:srgbClr val="002060"/>
                </a:solidFill>
              </a:rPr>
              <a:t>שיהיה שלום בין בני האדם</a:t>
            </a:r>
          </a:p>
          <a:p>
            <a:pPr algn="r"/>
            <a:endParaRPr lang="he-IL" dirty="0">
              <a:solidFill>
                <a:srgbClr val="002060"/>
              </a:solidFill>
            </a:endParaRPr>
          </a:p>
          <a:p>
            <a:pPr algn="r"/>
            <a:endParaRPr lang="he-IL" dirty="0">
              <a:solidFill>
                <a:srgbClr val="002060"/>
              </a:solidFill>
            </a:endParaRPr>
          </a:p>
          <a:p>
            <a:pPr algn="r"/>
            <a:r>
              <a:rPr lang="he-IL" dirty="0">
                <a:solidFill>
                  <a:srgbClr val="002060"/>
                </a:solidFill>
              </a:rPr>
              <a:t> </a:t>
            </a:r>
          </a:p>
        </p:txBody>
      </p:sp>
      <p:sp>
        <p:nvSpPr>
          <p:cNvPr id="22" name="TextBox 16">
            <a:extLst>
              <a:ext uri="{FF2B5EF4-FFF2-40B4-BE49-F238E27FC236}">
                <a16:creationId xmlns:a16="http://schemas.microsoft.com/office/drawing/2014/main" id="{468F0160-1FD6-4867-A77F-D6EAFEA27850}"/>
              </a:ext>
            </a:extLst>
          </p:cNvPr>
          <p:cNvSpPr txBox="1"/>
          <p:nvPr/>
        </p:nvSpPr>
        <p:spPr>
          <a:xfrm>
            <a:off x="1643146" y="4003014"/>
            <a:ext cx="2677335" cy="923330"/>
          </a:xfrm>
          <a:prstGeom prst="rect">
            <a:avLst/>
          </a:prstGeom>
          <a:noFill/>
        </p:spPr>
        <p:txBody>
          <a:bodyPr wrap="none" rtlCol="1">
            <a:spAutoFit/>
          </a:bodyPr>
          <a:lstStyle/>
          <a:p>
            <a:pPr algn="r"/>
            <a:r>
              <a:rPr lang="he-IL" dirty="0">
                <a:solidFill>
                  <a:srgbClr val="002060"/>
                </a:solidFill>
              </a:rPr>
              <a:t>באחריתה יהיה שובע ושלום </a:t>
            </a:r>
          </a:p>
          <a:p>
            <a:pPr algn="r"/>
            <a:r>
              <a:rPr lang="he-IL" dirty="0">
                <a:solidFill>
                  <a:srgbClr val="002060"/>
                </a:solidFill>
              </a:rPr>
              <a:t>למה הכוונה אחרית ? </a:t>
            </a:r>
          </a:p>
          <a:p>
            <a:pPr algn="r"/>
            <a:r>
              <a:rPr lang="he-IL" dirty="0">
                <a:solidFill>
                  <a:srgbClr val="002060"/>
                </a:solidFill>
              </a:rPr>
              <a:t>מה ההפך מאחרית?</a:t>
            </a:r>
          </a:p>
        </p:txBody>
      </p:sp>
      <p:sp>
        <p:nvSpPr>
          <p:cNvPr id="23" name="תיבת טקסט 22">
            <a:extLst>
              <a:ext uri="{FF2B5EF4-FFF2-40B4-BE49-F238E27FC236}">
                <a16:creationId xmlns:a16="http://schemas.microsoft.com/office/drawing/2014/main" id="{261575E1-4CDB-4DDC-9600-75367DE6F9ED}"/>
              </a:ext>
            </a:extLst>
          </p:cNvPr>
          <p:cNvSpPr txBox="1"/>
          <p:nvPr/>
        </p:nvSpPr>
        <p:spPr>
          <a:xfrm>
            <a:off x="5748850" y="1451160"/>
            <a:ext cx="2842384" cy="4570128"/>
          </a:xfrm>
          <a:prstGeom prst="rect">
            <a:avLst/>
          </a:prstGeom>
          <a:noFill/>
        </p:spPr>
        <p:txBody>
          <a:bodyPr wrap="square" rtlCol="1">
            <a:spAutoFit/>
          </a:bodyPr>
          <a:lstStyle/>
          <a:p>
            <a:endParaRPr lang="he-IL" dirty="0"/>
          </a:p>
        </p:txBody>
      </p:sp>
      <p:sp>
        <p:nvSpPr>
          <p:cNvPr id="25" name="מלבן 24">
            <a:extLst>
              <a:ext uri="{FF2B5EF4-FFF2-40B4-BE49-F238E27FC236}">
                <a16:creationId xmlns:a16="http://schemas.microsoft.com/office/drawing/2014/main" id="{8163A3E1-007B-4EEB-B4EC-A9B2EE3680D1}"/>
              </a:ext>
            </a:extLst>
          </p:cNvPr>
          <p:cNvSpPr/>
          <p:nvPr/>
        </p:nvSpPr>
        <p:spPr>
          <a:xfrm>
            <a:off x="5069098" y="1306818"/>
            <a:ext cx="3319326" cy="43577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defTabSz="914400" rtl="1" fontAlgn="base">
              <a:spcBef>
                <a:spcPct val="0"/>
              </a:spcBef>
              <a:spcAft>
                <a:spcPct val="0"/>
              </a:spcAft>
            </a:pPr>
            <a:r>
              <a:rPr lang="he-IL" dirty="0">
                <a:solidFill>
                  <a:srgbClr val="002060"/>
                </a:solidFill>
              </a:rPr>
              <a:t>אנו מבקשים מה' שיברך אותנו בגשמים, שיאפשרו לנו לגדל תבואה</a:t>
            </a:r>
            <a:r>
              <a:rPr lang="en-US" dirty="0">
                <a:solidFill>
                  <a:srgbClr val="002060"/>
                </a:solidFill>
              </a:rPr>
              <a:t>, </a:t>
            </a:r>
            <a:br>
              <a:rPr lang="en-US" dirty="0">
                <a:solidFill>
                  <a:srgbClr val="002060"/>
                </a:solidFill>
              </a:rPr>
            </a:br>
            <a:r>
              <a:rPr lang="he-IL" dirty="0">
                <a:solidFill>
                  <a:srgbClr val="002060"/>
                </a:solidFill>
              </a:rPr>
              <a:t>לאכול לשובע ולהתפרנס בכבוד.</a:t>
            </a:r>
          </a:p>
          <a:p>
            <a:pPr lvl="0" algn="r" defTabSz="914400" rtl="1" eaLnBrk="0" fontAlgn="base" hangingPunct="0">
              <a:spcBef>
                <a:spcPct val="0"/>
              </a:spcBef>
              <a:spcAft>
                <a:spcPct val="0"/>
              </a:spcAft>
            </a:pPr>
            <a:r>
              <a:rPr lang="he-IL" dirty="0">
                <a:solidFill>
                  <a:srgbClr val="002060"/>
                </a:solidFill>
              </a:rPr>
              <a:t>שלום בין מדינות שכנות, ועל כן אנו מבקשים בברכה גם "תקוה טובה ואחרית שלום".</a:t>
            </a:r>
          </a:p>
          <a:p>
            <a:pPr lvl="0" algn="r" defTabSz="914400" rtl="1" eaLnBrk="0" fontAlgn="base" hangingPunct="0">
              <a:spcBef>
                <a:spcPct val="0"/>
              </a:spcBef>
              <a:spcAft>
                <a:spcPct val="0"/>
              </a:spcAft>
            </a:pPr>
            <a:r>
              <a:rPr lang="he-IL" dirty="0">
                <a:solidFill>
                  <a:srgbClr val="002060"/>
                </a:solidFill>
              </a:rPr>
              <a:t>את ברכת ה' ואת הגשמים, שיאפשרו לנו להתפרנס בכוחות </a:t>
            </a:r>
            <a:br>
              <a:rPr lang="he-IL" dirty="0">
                <a:solidFill>
                  <a:srgbClr val="002060"/>
                </a:solidFill>
              </a:rPr>
            </a:br>
            <a:r>
              <a:rPr lang="he-IL" dirty="0">
                <a:solidFill>
                  <a:srgbClr val="002060"/>
                </a:solidFill>
              </a:rPr>
              <a:t>עצמנו ולחיות חיים של שובע ושלום.</a:t>
            </a:r>
          </a:p>
          <a:p>
            <a:pPr lvl="0" algn="r" defTabSz="914400" rtl="1" eaLnBrk="0" fontAlgn="base" hangingPunct="0">
              <a:spcBef>
                <a:spcPct val="0"/>
              </a:spcBef>
              <a:spcAft>
                <a:spcPct val="0"/>
              </a:spcAft>
            </a:pPr>
            <a:r>
              <a:rPr lang="he-IL" dirty="0">
                <a:solidFill>
                  <a:srgbClr val="002060"/>
                </a:solidFill>
              </a:rPr>
              <a:t>כאשר ישנו מחסור במזון והאנשים רעבים, עלול להיפגע גם השלום בין אדם לחברו.</a:t>
            </a:r>
          </a:p>
        </p:txBody>
      </p:sp>
    </p:spTree>
    <p:extLst>
      <p:ext uri="{BB962C8B-B14F-4D97-AF65-F5344CB8AC3E}">
        <p14:creationId xmlns:p14="http://schemas.microsoft.com/office/powerpoint/2010/main" val="39971861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644190" y="616455"/>
            <a:ext cx="7472354" cy="1143000"/>
          </a:xfrm>
        </p:spPr>
        <p:txBody>
          <a:bodyPr>
            <a:normAutofit fontScale="90000"/>
          </a:bodyPr>
          <a:lstStyle/>
          <a:p>
            <a:r>
              <a:rPr lang="he-IL" sz="4000" b="1" dirty="0">
                <a:solidFill>
                  <a:srgbClr val="002060"/>
                </a:solidFill>
                <a:cs typeface="+mn-cs"/>
              </a:rPr>
              <a:t> </a:t>
            </a:r>
            <a:r>
              <a:rPr lang="he-IL" b="1" dirty="0">
                <a:solidFill>
                  <a:srgbClr val="002060"/>
                </a:solidFill>
                <a:cs typeface="+mn-cs"/>
              </a:rPr>
              <a:t>"..וְהוֹרַדְתִּי </a:t>
            </a:r>
            <a:r>
              <a:rPr lang="he-IL" b="1" dirty="0">
                <a:solidFill>
                  <a:srgbClr val="0070C0"/>
                </a:solidFill>
                <a:cs typeface="+mn-cs"/>
              </a:rPr>
              <a:t>הַגֶּשֶׁם בְּעִתּו  גִּשְׁמֵי בְרָכָה </a:t>
            </a:r>
            <a:r>
              <a:rPr lang="he-IL" b="1" dirty="0">
                <a:solidFill>
                  <a:srgbClr val="002060"/>
                </a:solidFill>
                <a:cs typeface="+mn-cs"/>
              </a:rPr>
              <a:t>יִהְיוּ" </a:t>
            </a:r>
            <a:br>
              <a:rPr lang="he-IL" b="1" dirty="0">
                <a:solidFill>
                  <a:srgbClr val="002060"/>
                </a:solidFill>
                <a:cs typeface="+mn-cs"/>
              </a:rPr>
            </a:br>
            <a:r>
              <a:rPr lang="he-IL" sz="2200" dirty="0">
                <a:cs typeface="+mn-cs"/>
              </a:rPr>
              <a:t>יחזקאל לד </a:t>
            </a:r>
            <a:r>
              <a:rPr lang="he-IL" sz="2200" dirty="0" err="1">
                <a:cs typeface="+mn-cs"/>
              </a:rPr>
              <a:t>כו</a:t>
            </a:r>
            <a:r>
              <a:rPr lang="he-IL" dirty="0"/>
              <a:t/>
            </a:r>
            <a:br>
              <a:rPr lang="he-IL" dirty="0"/>
            </a:br>
            <a:endParaRPr lang="he-IL" dirty="0"/>
          </a:p>
        </p:txBody>
      </p:sp>
      <p:sp>
        <p:nvSpPr>
          <p:cNvPr id="7" name="TextBox 6"/>
          <p:cNvSpPr txBox="1"/>
          <p:nvPr/>
        </p:nvSpPr>
        <p:spPr>
          <a:xfrm>
            <a:off x="2143107" y="2111777"/>
            <a:ext cx="4857784" cy="461665"/>
          </a:xfrm>
          <a:prstGeom prst="rect">
            <a:avLst/>
          </a:prstGeom>
          <a:noFill/>
        </p:spPr>
        <p:txBody>
          <a:bodyPr wrap="square" rtlCol="1">
            <a:spAutoFit/>
          </a:bodyPr>
          <a:lstStyle/>
          <a:p>
            <a:r>
              <a:rPr lang="he-IL" sz="2400" b="1" dirty="0">
                <a:solidFill>
                  <a:srgbClr val="002060"/>
                </a:solidFill>
              </a:rPr>
              <a:t>גשמי ברכה- גשמים היורדים בעתם </a:t>
            </a:r>
          </a:p>
        </p:txBody>
      </p:sp>
      <p:sp>
        <p:nvSpPr>
          <p:cNvPr id="13" name="TextBox 12"/>
          <p:cNvSpPr txBox="1"/>
          <p:nvPr/>
        </p:nvSpPr>
        <p:spPr>
          <a:xfrm>
            <a:off x="2771800" y="3003903"/>
            <a:ext cx="3237198" cy="923330"/>
          </a:xfrm>
          <a:prstGeom prst="rect">
            <a:avLst/>
          </a:prstGeom>
          <a:noFill/>
          <a:ln>
            <a:noFill/>
          </a:ln>
        </p:spPr>
        <p:txBody>
          <a:bodyPr wrap="square" rtlCol="1">
            <a:spAutoFit/>
          </a:bodyPr>
          <a:lstStyle/>
          <a:p>
            <a:pPr algn="r"/>
            <a:r>
              <a:rPr lang="he-IL" b="1" dirty="0">
                <a:solidFill>
                  <a:srgbClr val="002060"/>
                </a:solidFill>
              </a:rPr>
              <a:t>גשמי ברכה –גשמים שיורדים רק מסוף חג הסוכות ועד לראש חודש ניסן.</a:t>
            </a:r>
          </a:p>
        </p:txBody>
      </p:sp>
      <p:pic>
        <p:nvPicPr>
          <p:cNvPr id="57350" name="Picture 6" descr="Rain On Soil Images, Stock Photos &amp; Vectors | Shutterstock"/>
          <p:cNvPicPr>
            <a:picLocks noChangeAspect="1" noChangeArrowheads="1"/>
          </p:cNvPicPr>
          <p:nvPr/>
        </p:nvPicPr>
        <p:blipFill>
          <a:blip r:embed="rId3"/>
          <a:srcRect l="17308" t="24107" r="30769" b="22321"/>
          <a:stretch>
            <a:fillRect/>
          </a:stretch>
        </p:blipFill>
        <p:spPr bwMode="auto">
          <a:xfrm>
            <a:off x="3365792" y="4290316"/>
            <a:ext cx="2643206" cy="157163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20" name="TextBox 19"/>
          <p:cNvSpPr txBox="1"/>
          <p:nvPr/>
        </p:nvSpPr>
        <p:spPr>
          <a:xfrm>
            <a:off x="4151303" y="6272554"/>
            <a:ext cx="1257075" cy="369332"/>
          </a:xfrm>
          <a:prstGeom prst="rect">
            <a:avLst/>
          </a:prstGeom>
          <a:noFill/>
        </p:spPr>
        <p:txBody>
          <a:bodyPr wrap="none" rtlCol="1">
            <a:spAutoFit/>
          </a:bodyPr>
          <a:lstStyle/>
          <a:p>
            <a:r>
              <a:rPr lang="he-IL" b="1" dirty="0">
                <a:solidFill>
                  <a:srgbClr val="C00000"/>
                </a:solidFill>
              </a:rPr>
              <a:t>גשם בחורף</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259632" y="214290"/>
            <a:ext cx="7541440" cy="711518"/>
          </a:xfrm>
        </p:spPr>
        <p:txBody>
          <a:bodyPr>
            <a:noAutofit/>
          </a:bodyPr>
          <a:lstStyle/>
          <a:p>
            <a:r>
              <a:rPr lang="he-IL" sz="2800" b="1" dirty="0">
                <a:solidFill>
                  <a:srgbClr val="002060"/>
                </a:solidFill>
                <a:cs typeface="+mn-cs"/>
              </a:rPr>
              <a:t/>
            </a:r>
            <a:br>
              <a:rPr lang="he-IL" sz="2800" b="1" dirty="0">
                <a:solidFill>
                  <a:srgbClr val="002060"/>
                </a:solidFill>
                <a:cs typeface="+mn-cs"/>
              </a:rPr>
            </a:br>
            <a:r>
              <a:rPr lang="he-IL" sz="2800" b="1" dirty="0">
                <a:solidFill>
                  <a:srgbClr val="002060"/>
                </a:solidFill>
                <a:cs typeface="+mn-cs"/>
              </a:rPr>
              <a:t/>
            </a:r>
            <a:br>
              <a:rPr lang="he-IL" sz="2800" b="1" dirty="0">
                <a:solidFill>
                  <a:srgbClr val="002060"/>
                </a:solidFill>
                <a:cs typeface="+mn-cs"/>
              </a:rPr>
            </a:br>
            <a:r>
              <a:rPr lang="he-IL" sz="2800" b="1" dirty="0">
                <a:solidFill>
                  <a:srgbClr val="002060"/>
                </a:solidFill>
                <a:cs typeface="+mn-cs"/>
              </a:rPr>
              <a:t>"..וְהוֹרַדְתִּי הַגֶּשֶׁם </a:t>
            </a:r>
            <a:r>
              <a:rPr lang="he-IL" sz="2800" b="1" dirty="0">
                <a:solidFill>
                  <a:srgbClr val="0070C0"/>
                </a:solidFill>
                <a:cs typeface="+mn-cs"/>
              </a:rPr>
              <a:t>בְּעִתּו  </a:t>
            </a:r>
            <a:r>
              <a:rPr lang="he-IL" sz="2800" b="1" dirty="0">
                <a:solidFill>
                  <a:srgbClr val="002060"/>
                </a:solidFill>
                <a:cs typeface="+mn-cs"/>
              </a:rPr>
              <a:t>גִּשְׁמֵי בְרָכָה יִהְיוּ"          .   </a:t>
            </a:r>
            <a:r>
              <a:rPr lang="he-IL" sz="3600" dirty="0"/>
              <a:t/>
            </a:r>
            <a:br>
              <a:rPr lang="he-IL" sz="3600" dirty="0"/>
            </a:br>
            <a:endParaRPr lang="he-IL" sz="3600" dirty="0"/>
          </a:p>
        </p:txBody>
      </p:sp>
      <p:sp>
        <p:nvSpPr>
          <p:cNvPr id="8" name="כותרת 1"/>
          <p:cNvSpPr txBox="1">
            <a:spLocks/>
          </p:cNvSpPr>
          <p:nvPr/>
        </p:nvSpPr>
        <p:spPr>
          <a:xfrm>
            <a:off x="2313440" y="209444"/>
            <a:ext cx="6672804" cy="1143000"/>
          </a:xfrm>
          <a:prstGeom prst="rect">
            <a:avLst/>
          </a:prstGeom>
        </p:spPr>
        <p:txBody>
          <a:bodyPr vert="horz" lIns="91440" tIns="45720" rIns="91440" bIns="45720" rtlCol="0" anchor="b">
            <a:normAutofit fontScale="97500"/>
          </a:bodyPr>
          <a:lstStyle/>
          <a:p>
            <a:pPr lvl="0" defTabSz="914400" rtl="1">
              <a:lnSpc>
                <a:spcPct val="85000"/>
              </a:lnSpc>
              <a:spcBef>
                <a:spcPct val="0"/>
              </a:spcBef>
            </a:pPr>
            <a:r>
              <a:rPr kumimoji="0" lang="he-IL" sz="2800" b="1" i="0" u="none" strike="noStrike" kern="1200" cap="none" spc="-50" normalizeH="0" baseline="0" noProof="0" dirty="0">
                <a:ln>
                  <a:noFill/>
                </a:ln>
                <a:solidFill>
                  <a:srgbClr val="002060"/>
                </a:solidFill>
                <a:effectLst/>
                <a:uLnTx/>
                <a:uFillTx/>
                <a:latin typeface="+mj-lt"/>
                <a:ea typeface="+mj-ea"/>
                <a:cs typeface="+mn-cs"/>
              </a:rPr>
              <a:t> </a:t>
            </a:r>
            <a:r>
              <a:rPr kumimoji="0" lang="he-IL" sz="2800" b="1" i="0" u="none" strike="noStrike" kern="1200" cap="none" spc="-50" normalizeH="0" baseline="0" noProof="0" dirty="0" err="1">
                <a:ln>
                  <a:noFill/>
                </a:ln>
                <a:solidFill>
                  <a:srgbClr val="002060"/>
                </a:solidFill>
                <a:effectLst/>
                <a:uLnTx/>
                <a:uFillTx/>
                <a:latin typeface="+mj-lt"/>
                <a:ea typeface="+mj-ea"/>
                <a:cs typeface="+mn-cs"/>
              </a:rPr>
              <a:t>"..</a:t>
            </a:r>
            <a:r>
              <a:rPr lang="he-IL" sz="2800" b="1" dirty="0">
                <a:solidFill>
                  <a:srgbClr val="002060"/>
                </a:solidFill>
              </a:rPr>
              <a:t> וְנָתַתִּי מְטַר-אַרְצְכֶם, </a:t>
            </a:r>
            <a:r>
              <a:rPr lang="he-IL" sz="2800" b="1" dirty="0">
                <a:solidFill>
                  <a:srgbClr val="0070C0"/>
                </a:solidFill>
              </a:rPr>
              <a:t>בְּעִתּוֹ </a:t>
            </a:r>
            <a:r>
              <a:rPr lang="he-IL" sz="2800" b="1" dirty="0">
                <a:solidFill>
                  <a:srgbClr val="002060"/>
                </a:solidFill>
              </a:rPr>
              <a:t>יוֹרֶה וּמַלְקוֹשׁ" </a:t>
            </a:r>
            <a:r>
              <a:rPr kumimoji="0" lang="he-IL" sz="3600" b="0" i="0" u="none" strike="noStrike" kern="1200" cap="none" spc="-50" normalizeH="0" baseline="0" noProof="0" dirty="0">
                <a:ln>
                  <a:noFill/>
                </a:ln>
                <a:solidFill>
                  <a:schemeClr val="tx1">
                    <a:lumMod val="75000"/>
                    <a:lumOff val="25000"/>
                  </a:schemeClr>
                </a:solidFill>
                <a:effectLst/>
                <a:uLnTx/>
                <a:uFillTx/>
                <a:latin typeface="+mj-lt"/>
                <a:ea typeface="+mj-ea"/>
                <a:cs typeface="+mj-cs"/>
              </a:rPr>
              <a:t/>
            </a:r>
            <a:br>
              <a:rPr kumimoji="0" lang="he-IL" sz="3600" b="0" i="0" u="none" strike="noStrike" kern="1200" cap="none" spc="-50" normalizeH="0" baseline="0" noProof="0" dirty="0">
                <a:ln>
                  <a:noFill/>
                </a:ln>
                <a:solidFill>
                  <a:schemeClr val="tx1">
                    <a:lumMod val="75000"/>
                    <a:lumOff val="25000"/>
                  </a:schemeClr>
                </a:solidFill>
                <a:effectLst/>
                <a:uLnTx/>
                <a:uFillTx/>
                <a:latin typeface="+mj-lt"/>
                <a:ea typeface="+mj-ea"/>
                <a:cs typeface="+mj-cs"/>
              </a:rPr>
            </a:br>
            <a:endParaRPr kumimoji="0" lang="he-IL" sz="3600" b="0" i="0" u="none" strike="noStrike" kern="1200" cap="none" spc="-50" normalizeH="0" baseline="0" noProof="0" dirty="0">
              <a:ln>
                <a:noFill/>
              </a:ln>
              <a:solidFill>
                <a:schemeClr val="tx1">
                  <a:lumMod val="75000"/>
                  <a:lumOff val="25000"/>
                </a:schemeClr>
              </a:solidFill>
              <a:effectLst/>
              <a:uLnTx/>
              <a:uFillTx/>
              <a:latin typeface="+mj-lt"/>
              <a:ea typeface="+mj-ea"/>
              <a:cs typeface="+mj-cs"/>
            </a:endParaRPr>
          </a:p>
        </p:txBody>
      </p:sp>
      <p:sp>
        <p:nvSpPr>
          <p:cNvPr id="9" name="TextBox 8"/>
          <p:cNvSpPr txBox="1"/>
          <p:nvPr/>
        </p:nvSpPr>
        <p:spPr>
          <a:xfrm>
            <a:off x="1444862" y="1407902"/>
            <a:ext cx="1303562" cy="338554"/>
          </a:xfrm>
          <a:prstGeom prst="rect">
            <a:avLst/>
          </a:prstGeom>
          <a:noFill/>
        </p:spPr>
        <p:txBody>
          <a:bodyPr wrap="none" rtlCol="1">
            <a:spAutoFit/>
          </a:bodyPr>
          <a:lstStyle/>
          <a:p>
            <a:r>
              <a:rPr lang="he-IL" sz="1600" dirty="0">
                <a:solidFill>
                  <a:srgbClr val="002060"/>
                </a:solidFill>
              </a:rPr>
              <a:t>דברים, יא, י"ד</a:t>
            </a:r>
            <a:endParaRPr lang="he-IL" sz="1600" dirty="0"/>
          </a:p>
        </p:txBody>
      </p:sp>
      <p:sp>
        <p:nvSpPr>
          <p:cNvPr id="10" name="TextBox 9"/>
          <p:cNvSpPr txBox="1"/>
          <p:nvPr/>
        </p:nvSpPr>
        <p:spPr>
          <a:xfrm>
            <a:off x="1500166" y="783644"/>
            <a:ext cx="1192954" cy="338554"/>
          </a:xfrm>
          <a:prstGeom prst="rect">
            <a:avLst/>
          </a:prstGeom>
          <a:noFill/>
        </p:spPr>
        <p:txBody>
          <a:bodyPr wrap="none" rtlCol="1">
            <a:spAutoFit/>
          </a:bodyPr>
          <a:lstStyle/>
          <a:p>
            <a:r>
              <a:rPr lang="he-IL" sz="1600" dirty="0">
                <a:solidFill>
                  <a:srgbClr val="002060"/>
                </a:solidFill>
              </a:rPr>
              <a:t>יחזקאל לד ס</a:t>
            </a:r>
            <a:endParaRPr lang="he-IL" sz="1600" dirty="0"/>
          </a:p>
        </p:txBody>
      </p:sp>
      <p:graphicFrame>
        <p:nvGraphicFramePr>
          <p:cNvPr id="14" name="טבלה 13"/>
          <p:cNvGraphicFramePr>
            <a:graphicFrameLocks noGrp="1"/>
          </p:cNvGraphicFramePr>
          <p:nvPr>
            <p:extLst>
              <p:ext uri="{D42A27DB-BD31-4B8C-83A1-F6EECF244321}">
                <p14:modId xmlns:p14="http://schemas.microsoft.com/office/powerpoint/2010/main" val="383180598"/>
              </p:ext>
            </p:extLst>
          </p:nvPr>
        </p:nvGraphicFramePr>
        <p:xfrm>
          <a:off x="2680653" y="2027622"/>
          <a:ext cx="4296596" cy="640080"/>
        </p:xfrm>
        <a:graphic>
          <a:graphicData uri="http://schemas.openxmlformats.org/drawingml/2006/table">
            <a:tbl>
              <a:tblPr rtl="1" firstRow="1" bandRow="1">
                <a:tableStyleId>{5C22544A-7EE6-4342-B048-85BDC9FD1C3A}</a:tableStyleId>
              </a:tblPr>
              <a:tblGrid>
                <a:gridCol w="4296596">
                  <a:extLst>
                    <a:ext uri="{9D8B030D-6E8A-4147-A177-3AD203B41FA5}">
                      <a16:colId xmlns:a16="http://schemas.microsoft.com/office/drawing/2014/main" val="20000"/>
                    </a:ext>
                  </a:extLst>
                </a:gridCol>
              </a:tblGrid>
              <a:tr h="370840">
                <a:tc>
                  <a:txBody>
                    <a:bodyPr/>
                    <a:lstStyle/>
                    <a:p>
                      <a:pPr rtl="1"/>
                      <a:r>
                        <a:rPr lang="he-IL" dirty="0"/>
                        <a:t>  </a:t>
                      </a:r>
                      <a:r>
                        <a:rPr lang="he-IL" sz="1800" b="1" dirty="0">
                          <a:solidFill>
                            <a:srgbClr val="0070C0"/>
                          </a:solidFill>
                        </a:rPr>
                        <a:t>בְּעִתּוֹ –</a:t>
                      </a:r>
                      <a:r>
                        <a:rPr lang="he-IL" sz="1800" b="1" dirty="0" err="1">
                          <a:solidFill>
                            <a:srgbClr val="0070C0"/>
                          </a:solidFill>
                        </a:rPr>
                        <a:t> מל</a:t>
                      </a:r>
                      <a:r>
                        <a:rPr lang="he-IL" sz="1800" b="1" dirty="0">
                          <a:solidFill>
                            <a:srgbClr val="0070C0"/>
                          </a:solidFill>
                        </a:rPr>
                        <a:t>שון  </a:t>
                      </a:r>
                      <a:r>
                        <a:rPr lang="he-IL" sz="1800" b="1" dirty="0">
                          <a:solidFill>
                            <a:srgbClr val="C00000"/>
                          </a:solidFill>
                        </a:rPr>
                        <a:t>עת</a:t>
                      </a:r>
                      <a:r>
                        <a:rPr lang="he-IL" sz="1800" b="1" dirty="0">
                          <a:solidFill>
                            <a:srgbClr val="0070C0"/>
                          </a:solidFill>
                        </a:rPr>
                        <a:t>,</a:t>
                      </a:r>
                      <a:r>
                        <a:rPr lang="he-IL" sz="1800" b="1" baseline="0" dirty="0">
                          <a:solidFill>
                            <a:srgbClr val="0070C0"/>
                          </a:solidFill>
                        </a:rPr>
                        <a:t>   מילה נרדפת –</a:t>
                      </a:r>
                      <a:r>
                        <a:rPr lang="he-IL" sz="1800" b="1" baseline="0" dirty="0" err="1">
                          <a:solidFill>
                            <a:srgbClr val="0070C0"/>
                          </a:solidFill>
                        </a:rPr>
                        <a:t> </a:t>
                      </a:r>
                      <a:r>
                        <a:rPr lang="he-IL" sz="1800" b="1" baseline="0" dirty="0" err="1">
                          <a:solidFill>
                            <a:srgbClr val="C00000"/>
                          </a:solidFill>
                        </a:rPr>
                        <a:t>זמ</a:t>
                      </a:r>
                      <a:r>
                        <a:rPr lang="he-IL" sz="1800" b="1" baseline="0" dirty="0">
                          <a:solidFill>
                            <a:srgbClr val="C00000"/>
                          </a:solidFill>
                        </a:rPr>
                        <a:t>ן</a:t>
                      </a:r>
                      <a:r>
                        <a:rPr lang="he-IL" sz="1800" b="1" baseline="0" dirty="0">
                          <a:solidFill>
                            <a:srgbClr val="0070C0"/>
                          </a:solidFill>
                        </a:rPr>
                        <a:t> </a:t>
                      </a:r>
                    </a:p>
                    <a:p>
                      <a:pPr rtl="1"/>
                      <a:r>
                        <a:rPr lang="he-IL" sz="1800" b="1" baseline="0" dirty="0">
                          <a:solidFill>
                            <a:srgbClr val="0070C0"/>
                          </a:solidFill>
                        </a:rPr>
                        <a:t>                    </a:t>
                      </a:r>
                      <a:r>
                        <a:rPr lang="he-IL" sz="1800" b="1" dirty="0">
                          <a:solidFill>
                            <a:srgbClr val="0070C0"/>
                          </a:solidFill>
                        </a:rPr>
                        <a:t>בְּעִתּוֹ</a:t>
                      </a:r>
                      <a:r>
                        <a:rPr lang="he-IL" sz="1800" b="1" baseline="0" dirty="0">
                          <a:solidFill>
                            <a:srgbClr val="0070C0"/>
                          </a:solidFill>
                        </a:rPr>
                        <a:t> –</a:t>
                      </a:r>
                      <a:r>
                        <a:rPr lang="he-IL" sz="1800" b="1" baseline="0" dirty="0" err="1">
                          <a:solidFill>
                            <a:srgbClr val="0070C0"/>
                          </a:solidFill>
                        </a:rPr>
                        <a:t> בז</a:t>
                      </a:r>
                      <a:r>
                        <a:rPr lang="he-IL" sz="1800" b="1" baseline="0" dirty="0">
                          <a:solidFill>
                            <a:srgbClr val="0070C0"/>
                          </a:solidFill>
                        </a:rPr>
                        <a:t>מנו </a:t>
                      </a:r>
                      <a:endParaRPr lang="he-IL"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bl>
          </a:graphicData>
        </a:graphic>
      </p:graphicFrame>
      <p:sp>
        <p:nvSpPr>
          <p:cNvPr id="27" name="מלבן מעוגל 26"/>
          <p:cNvSpPr/>
          <p:nvPr/>
        </p:nvSpPr>
        <p:spPr>
          <a:xfrm>
            <a:off x="6215074" y="2928934"/>
            <a:ext cx="1785950" cy="914400"/>
          </a:xfrm>
          <a:prstGeom prst="roundRect">
            <a:avLst/>
          </a:prstGeom>
          <a:solidFill>
            <a:schemeClr val="bg2"/>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a:solidFill>
                  <a:srgbClr val="002060"/>
                </a:solidFill>
              </a:rPr>
              <a:t>נגזרות</a:t>
            </a:r>
          </a:p>
        </p:txBody>
      </p:sp>
      <p:sp>
        <p:nvSpPr>
          <p:cNvPr id="28" name="מלבן מעוגל 27"/>
          <p:cNvSpPr/>
          <p:nvPr/>
        </p:nvSpPr>
        <p:spPr>
          <a:xfrm>
            <a:off x="1500166" y="3000372"/>
            <a:ext cx="1785950" cy="914400"/>
          </a:xfrm>
          <a:prstGeom prst="roundRect">
            <a:avLst/>
          </a:prstGeom>
          <a:solidFill>
            <a:schemeClr val="bg2"/>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a:solidFill>
                  <a:srgbClr val="002060"/>
                </a:solidFill>
              </a:rPr>
              <a:t>צירופים </a:t>
            </a:r>
          </a:p>
        </p:txBody>
      </p:sp>
      <p:sp>
        <p:nvSpPr>
          <p:cNvPr id="30" name="מלבן מעוגל 29"/>
          <p:cNvSpPr/>
          <p:nvPr/>
        </p:nvSpPr>
        <p:spPr>
          <a:xfrm>
            <a:off x="7143768" y="4071942"/>
            <a:ext cx="1785950" cy="914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a:solidFill>
                  <a:srgbClr val="002060"/>
                </a:solidFill>
              </a:rPr>
              <a:t>עיתון</a:t>
            </a:r>
          </a:p>
        </p:txBody>
      </p:sp>
      <p:sp>
        <p:nvSpPr>
          <p:cNvPr id="31" name="מלבן מעוגל 30"/>
          <p:cNvSpPr/>
          <p:nvPr/>
        </p:nvSpPr>
        <p:spPr>
          <a:xfrm>
            <a:off x="5286380" y="4071942"/>
            <a:ext cx="1785950" cy="914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a:solidFill>
                  <a:srgbClr val="002060"/>
                </a:solidFill>
              </a:rPr>
              <a:t>כעת</a:t>
            </a:r>
          </a:p>
        </p:txBody>
      </p:sp>
      <p:sp>
        <p:nvSpPr>
          <p:cNvPr id="32" name="מלבן מעוגל 31"/>
          <p:cNvSpPr/>
          <p:nvPr/>
        </p:nvSpPr>
        <p:spPr>
          <a:xfrm>
            <a:off x="5214942" y="5214950"/>
            <a:ext cx="1785950" cy="914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a:solidFill>
                  <a:srgbClr val="002060"/>
                </a:solidFill>
              </a:rPr>
              <a:t>עתה </a:t>
            </a:r>
          </a:p>
        </p:txBody>
      </p:sp>
      <p:sp>
        <p:nvSpPr>
          <p:cNvPr id="33" name="מלבן מעוגל 32"/>
          <p:cNvSpPr/>
          <p:nvPr/>
        </p:nvSpPr>
        <p:spPr>
          <a:xfrm>
            <a:off x="7143768" y="5214950"/>
            <a:ext cx="1785950" cy="914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a:solidFill>
                  <a:srgbClr val="002060"/>
                </a:solidFill>
              </a:rPr>
              <a:t>לעיתים</a:t>
            </a:r>
          </a:p>
        </p:txBody>
      </p:sp>
      <p:sp>
        <p:nvSpPr>
          <p:cNvPr id="34" name="מלבן מעוגל 33"/>
          <p:cNvSpPr/>
          <p:nvPr/>
        </p:nvSpPr>
        <p:spPr>
          <a:xfrm>
            <a:off x="2285984" y="4071942"/>
            <a:ext cx="1785950" cy="914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a:solidFill>
                  <a:srgbClr val="002060"/>
                </a:solidFill>
              </a:rPr>
              <a:t>בטרם עת</a:t>
            </a:r>
          </a:p>
        </p:txBody>
      </p:sp>
      <p:sp>
        <p:nvSpPr>
          <p:cNvPr id="35" name="מלבן מעוגל 34"/>
          <p:cNvSpPr/>
          <p:nvPr/>
        </p:nvSpPr>
        <p:spPr>
          <a:xfrm>
            <a:off x="428596" y="4071942"/>
            <a:ext cx="1785950" cy="914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a:solidFill>
                  <a:srgbClr val="002060"/>
                </a:solidFill>
              </a:rPr>
              <a:t>בכל עת </a:t>
            </a:r>
          </a:p>
        </p:txBody>
      </p:sp>
      <p:sp>
        <p:nvSpPr>
          <p:cNvPr id="36" name="מלבן מעוגל 35"/>
          <p:cNvSpPr/>
          <p:nvPr/>
        </p:nvSpPr>
        <p:spPr>
          <a:xfrm>
            <a:off x="357158" y="5214950"/>
            <a:ext cx="1785950" cy="914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a:solidFill>
                  <a:srgbClr val="002060"/>
                </a:solidFill>
              </a:rPr>
              <a:t>לעת עתה</a:t>
            </a:r>
          </a:p>
        </p:txBody>
      </p:sp>
      <p:sp>
        <p:nvSpPr>
          <p:cNvPr id="37" name="מלבן מעוגל 36"/>
          <p:cNvSpPr/>
          <p:nvPr/>
        </p:nvSpPr>
        <p:spPr>
          <a:xfrm>
            <a:off x="2285984" y="5214950"/>
            <a:ext cx="1785950" cy="914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a:solidFill>
                  <a:srgbClr val="002060"/>
                </a:solidFill>
              </a:rPr>
              <a:t>כתב עת</a:t>
            </a:r>
          </a:p>
        </p:txBody>
      </p:sp>
      <p:sp>
        <p:nvSpPr>
          <p:cNvPr id="3" name="תיבת טקסט 2">
            <a:extLst>
              <a:ext uri="{FF2B5EF4-FFF2-40B4-BE49-F238E27FC236}">
                <a16:creationId xmlns:a16="http://schemas.microsoft.com/office/drawing/2014/main" id="{1F7DC924-E342-4E1C-B9B3-B2DC0D60FEE1}"/>
              </a:ext>
            </a:extLst>
          </p:cNvPr>
          <p:cNvSpPr txBox="1"/>
          <p:nvPr/>
        </p:nvSpPr>
        <p:spPr>
          <a:xfrm>
            <a:off x="4445668" y="2971800"/>
            <a:ext cx="914400" cy="914400"/>
          </a:xfrm>
          <a:prstGeom prst="rect">
            <a:avLst/>
          </a:prstGeom>
          <a:noFill/>
        </p:spPr>
        <p:txBody>
          <a:bodyPr wrap="square" rtlCol="1">
            <a:spAutoFit/>
          </a:bodyPr>
          <a:lstStyle/>
          <a:p>
            <a:endParaRPr lang="he-IL" dirty="0"/>
          </a:p>
        </p:txBody>
      </p:sp>
      <p:sp>
        <p:nvSpPr>
          <p:cNvPr id="4" name="תיבת טקסט 3">
            <a:extLst>
              <a:ext uri="{FF2B5EF4-FFF2-40B4-BE49-F238E27FC236}">
                <a16:creationId xmlns:a16="http://schemas.microsoft.com/office/drawing/2014/main" id="{E0C65811-34FE-4976-AB4E-D1F4381BF914}"/>
              </a:ext>
            </a:extLst>
          </p:cNvPr>
          <p:cNvSpPr txBox="1"/>
          <p:nvPr/>
        </p:nvSpPr>
        <p:spPr>
          <a:xfrm>
            <a:off x="3783178" y="6409984"/>
            <a:ext cx="2448272" cy="369332"/>
          </a:xfrm>
          <a:prstGeom prst="rect">
            <a:avLst/>
          </a:prstGeom>
          <a:noFill/>
        </p:spPr>
        <p:txBody>
          <a:bodyPr wrap="square" rtlCol="1">
            <a:spAutoFit/>
          </a:bodyPr>
          <a:lstStyle/>
          <a:p>
            <a:r>
              <a:rPr lang="he-IL" b="1" dirty="0">
                <a:solidFill>
                  <a:schemeClr val="bg1"/>
                </a:solidFill>
              </a:rPr>
              <a:t>פעילות גלגל המזל</a:t>
            </a:r>
          </a:p>
        </p:txBody>
      </p:sp>
      <p:sp>
        <p:nvSpPr>
          <p:cNvPr id="19" name="TextBox 18"/>
          <p:cNvSpPr txBox="1"/>
          <p:nvPr/>
        </p:nvSpPr>
        <p:spPr>
          <a:xfrm>
            <a:off x="4000496" y="6286520"/>
            <a:ext cx="2002471" cy="369332"/>
          </a:xfrm>
          <a:prstGeom prst="rect">
            <a:avLst/>
          </a:prstGeom>
          <a:noFill/>
        </p:spPr>
        <p:txBody>
          <a:bodyPr wrap="none" rtlCol="1">
            <a:spAutoFit/>
          </a:bodyPr>
          <a:lstStyle/>
          <a:p>
            <a:r>
              <a:rPr lang="he-IL" b="1" dirty="0">
                <a:solidFill>
                  <a:srgbClr val="002060"/>
                </a:solidFill>
              </a:rPr>
              <a:t>פעילות-גלגל המזל</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7880" y="1666270"/>
            <a:ext cx="8637618" cy="1143000"/>
          </a:xfrm>
        </p:spPr>
        <p:txBody>
          <a:bodyPr>
            <a:normAutofit/>
          </a:bodyPr>
          <a:lstStyle/>
          <a:p>
            <a:pPr algn="r"/>
            <a:r>
              <a:rPr lang="he-IL" sz="2800" b="1" dirty="0">
                <a:solidFill>
                  <a:srgbClr val="C00000"/>
                </a:solidFill>
              </a:rPr>
              <a:t>אותיות טל ומטר </a:t>
            </a:r>
            <a:r>
              <a:rPr lang="he-IL" sz="2800" b="1" dirty="0" err="1">
                <a:solidFill>
                  <a:srgbClr val="002060"/>
                </a:solidFill>
              </a:rPr>
              <a:t>– ביטוי</a:t>
            </a:r>
            <a:r>
              <a:rPr lang="he-IL" sz="2800" b="1" dirty="0">
                <a:solidFill>
                  <a:srgbClr val="002060"/>
                </a:solidFill>
              </a:rPr>
              <a:t> המתייחס לאותיות קטנות  </a:t>
            </a:r>
          </a:p>
        </p:txBody>
      </p:sp>
      <p:sp>
        <p:nvSpPr>
          <p:cNvPr id="4" name="מסגרת 3"/>
          <p:cNvSpPr/>
          <p:nvPr/>
        </p:nvSpPr>
        <p:spPr>
          <a:xfrm>
            <a:off x="3862948" y="164138"/>
            <a:ext cx="1809730" cy="1214446"/>
          </a:xfrm>
          <a:prstGeom prst="fram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a:t>
            </a:r>
            <a:r>
              <a:rPr lang="he-IL" b="1" dirty="0">
                <a:solidFill>
                  <a:schemeClr val="bg2">
                    <a:lumMod val="50000"/>
                  </a:schemeClr>
                </a:solidFill>
              </a:rPr>
              <a:t>ותן טל ומטר לברכה"</a:t>
            </a:r>
            <a:r>
              <a:rPr lang="he-IL" b="1" dirty="0">
                <a:solidFill>
                  <a:srgbClr val="002060"/>
                </a:solidFill>
              </a:rPr>
              <a:t> </a:t>
            </a:r>
            <a:endParaRPr lang="he-IL" dirty="0">
              <a:solidFill>
                <a:schemeClr val="tx1"/>
              </a:solidFill>
            </a:endParaRPr>
          </a:p>
        </p:txBody>
      </p:sp>
      <p:sp>
        <p:nvSpPr>
          <p:cNvPr id="5" name="TextBox 4"/>
          <p:cNvSpPr txBox="1"/>
          <p:nvPr/>
        </p:nvSpPr>
        <p:spPr>
          <a:xfrm>
            <a:off x="1214414" y="2928934"/>
            <a:ext cx="7000924" cy="1015663"/>
          </a:xfrm>
          <a:prstGeom prst="rect">
            <a:avLst/>
          </a:prstGeom>
          <a:noFill/>
        </p:spPr>
        <p:txBody>
          <a:bodyPr wrap="square" rtlCol="1">
            <a:spAutoFit/>
          </a:bodyPr>
          <a:lstStyle/>
          <a:p>
            <a:pPr algn="r"/>
            <a:r>
              <a:rPr lang="he-IL" sz="2000" dirty="0"/>
              <a:t>"</a:t>
            </a:r>
            <a:r>
              <a:rPr lang="he-IL" sz="2000" b="1" dirty="0">
                <a:solidFill>
                  <a:srgbClr val="002060"/>
                </a:solidFill>
              </a:rPr>
              <a:t>אותיות של טל ומטר</a:t>
            </a:r>
            <a:r>
              <a:rPr lang="he-IL" sz="2000" dirty="0">
                <a:solidFill>
                  <a:srgbClr val="002060"/>
                </a:solidFill>
              </a:rPr>
              <a:t>", שפירושו: אותיות קטנות. כיוון שבסידור בברכת השנים המלים מופיעות בדרך כלל באותיות קטנות יותר</a:t>
            </a:r>
          </a:p>
          <a:p>
            <a:pPr algn="r"/>
            <a:r>
              <a:rPr lang="he-IL" sz="2000" dirty="0">
                <a:solidFill>
                  <a:srgbClr val="002060"/>
                </a:solidFill>
              </a:rPr>
              <a:t>זאת ברכה עונתית לא קבועה לכן כתובה באותיות קטנות </a:t>
            </a:r>
          </a:p>
        </p:txBody>
      </p:sp>
      <p:sp>
        <p:nvSpPr>
          <p:cNvPr id="6" name="מלבן 5"/>
          <p:cNvSpPr/>
          <p:nvPr/>
        </p:nvSpPr>
        <p:spPr>
          <a:xfrm>
            <a:off x="3643306" y="1643050"/>
            <a:ext cx="1785950" cy="14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242" name="AutoShape 2" descr="מה המעסיק לומד מכתב היד שלכם?"/>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sp>
        <p:nvSpPr>
          <p:cNvPr id="10245" name="AutoShape 5" descr="Bidspirit | مزاد سيارات: דף קטן, כתב יד ישן"/>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pic>
        <p:nvPicPr>
          <p:cNvPr id="10248" name="Picture 8" descr="http://www.orianit.edu-negev.gov.il/ronit/sites/homepage/chetzronit/Images/g1107956.GIF"/>
          <p:cNvPicPr>
            <a:picLocks noChangeAspect="1" noChangeArrowheads="1"/>
          </p:cNvPicPr>
          <p:nvPr/>
        </p:nvPicPr>
        <p:blipFill>
          <a:blip r:embed="rId3"/>
          <a:srcRect/>
          <a:stretch>
            <a:fillRect/>
          </a:stretch>
        </p:blipFill>
        <p:spPr bwMode="auto">
          <a:xfrm>
            <a:off x="6977981" y="4559154"/>
            <a:ext cx="1677517" cy="1822174"/>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12" name="הסבר אליפטי 11"/>
          <p:cNvSpPr/>
          <p:nvPr/>
        </p:nvSpPr>
        <p:spPr>
          <a:xfrm>
            <a:off x="1979712" y="4797152"/>
            <a:ext cx="3340568" cy="1584176"/>
          </a:xfrm>
          <a:prstGeom prst="wedgeEllipseCallout">
            <a:avLst>
              <a:gd name="adj1" fmla="val 78360"/>
              <a:gd name="adj2" fmla="val -26105"/>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solidFill>
                  <a:srgbClr val="002060"/>
                </a:solidFill>
              </a:rPr>
              <a:t>ליאור, כתבת את הסיפור שלך באותיות טל ומטר קשה לי לקרוא אותו.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מסגרת 4"/>
          <p:cNvSpPr/>
          <p:nvPr/>
        </p:nvSpPr>
        <p:spPr>
          <a:xfrm>
            <a:off x="3965056" y="1196752"/>
            <a:ext cx="2343160" cy="1785950"/>
          </a:xfrm>
          <a:prstGeom prst="fram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a:t>
            </a:r>
            <a:r>
              <a:rPr lang="he-IL" sz="2800" b="1" dirty="0">
                <a:solidFill>
                  <a:schemeClr val="bg2">
                    <a:lumMod val="50000"/>
                  </a:schemeClr>
                </a:solidFill>
              </a:rPr>
              <a:t>אותיות קידוש לבנה </a:t>
            </a:r>
            <a:endParaRPr lang="he-IL" dirty="0">
              <a:solidFill>
                <a:schemeClr val="bg2">
                  <a:lumMod val="50000"/>
                </a:schemeClr>
              </a:solidFill>
            </a:endParaRPr>
          </a:p>
        </p:txBody>
      </p:sp>
      <p:sp>
        <p:nvSpPr>
          <p:cNvPr id="6" name="כותרת 1"/>
          <p:cNvSpPr>
            <a:spLocks noGrp="1"/>
          </p:cNvSpPr>
          <p:nvPr>
            <p:ph type="title"/>
          </p:nvPr>
        </p:nvSpPr>
        <p:spPr>
          <a:xfrm>
            <a:off x="2051720" y="389646"/>
            <a:ext cx="6515088" cy="961158"/>
          </a:xfrm>
        </p:spPr>
        <p:txBody>
          <a:bodyPr>
            <a:normAutofit/>
          </a:bodyPr>
          <a:lstStyle/>
          <a:p>
            <a:r>
              <a:rPr lang="he-IL" sz="3200" b="1" dirty="0">
                <a:solidFill>
                  <a:srgbClr val="002060"/>
                </a:solidFill>
              </a:rPr>
              <a:t>     ביטוי המתייחס לאותיות גדולות </a:t>
            </a:r>
          </a:p>
        </p:txBody>
      </p:sp>
      <p:sp>
        <p:nvSpPr>
          <p:cNvPr id="7" name="TextBox 6"/>
          <p:cNvSpPr txBox="1"/>
          <p:nvPr/>
        </p:nvSpPr>
        <p:spPr>
          <a:xfrm>
            <a:off x="892943" y="3224427"/>
            <a:ext cx="7358114" cy="1384995"/>
          </a:xfrm>
          <a:prstGeom prst="rect">
            <a:avLst/>
          </a:prstGeom>
          <a:noFill/>
        </p:spPr>
        <p:txBody>
          <a:bodyPr wrap="square" rtlCol="1">
            <a:spAutoFit/>
          </a:bodyPr>
          <a:lstStyle/>
          <a:p>
            <a:pPr algn="r"/>
            <a:r>
              <a:rPr lang="he-IL" sz="2000" b="1" dirty="0">
                <a:solidFill>
                  <a:srgbClr val="002060"/>
                </a:solidFill>
              </a:rPr>
              <a:t>"קידוש לבנה" </a:t>
            </a:r>
            <a:r>
              <a:rPr lang="he-IL" sz="2800" dirty="0">
                <a:solidFill>
                  <a:srgbClr val="002060"/>
                </a:solidFill>
              </a:rPr>
              <a:t>הוא ברכה הנאמרת בתחילתו של כל חודש מחוץ לבית-הכנסת, לאור הלבנה, ולכן אותיותיה גדולות יותר, כדי להקל על קריאתה</a:t>
            </a:r>
            <a:r>
              <a:rPr lang="he-IL" sz="2000" dirty="0">
                <a:solidFill>
                  <a:srgbClr val="002060"/>
                </a:solidFill>
              </a:rPr>
              <a:t>.</a:t>
            </a:r>
          </a:p>
        </p:txBody>
      </p:sp>
      <p:pic>
        <p:nvPicPr>
          <p:cNvPr id="8196" name="Picture 4" descr="http://www.orianit.edu-negev.gov.il/ronit/sites/homepage/chetzronit/Images/26F_image002.gif"/>
          <p:cNvPicPr>
            <a:picLocks noChangeAspect="1" noChangeArrowheads="1"/>
          </p:cNvPicPr>
          <p:nvPr/>
        </p:nvPicPr>
        <p:blipFill>
          <a:blip r:embed="rId3"/>
          <a:srcRect/>
          <a:stretch>
            <a:fillRect/>
          </a:stretch>
        </p:blipFill>
        <p:spPr bwMode="auto">
          <a:xfrm>
            <a:off x="8127235" y="4645754"/>
            <a:ext cx="795330" cy="1369356"/>
          </a:xfrm>
          <a:prstGeom prst="rect">
            <a:avLst/>
          </a:prstGeom>
          <a:noFill/>
        </p:spPr>
      </p:pic>
      <p:pic>
        <p:nvPicPr>
          <p:cNvPr id="8" name="Picture 4" descr="https://encrypted-tbn0.gstatic.com/images?q=tbn%3AANd9GcQq74PQZjjzh-htTkiFuGYLVhBAP-46_QIMejhHWUt6E5Dj5lPZE7BAjEL5XUbDhrvfMiaIAyo&amp;usqp=CAc"/>
          <p:cNvPicPr>
            <a:picLocks noChangeAspect="1" noChangeArrowheads="1"/>
          </p:cNvPicPr>
          <p:nvPr/>
        </p:nvPicPr>
        <p:blipFill>
          <a:blip r:embed="rId4"/>
          <a:srcRect t="22959" b="23469"/>
          <a:stretch>
            <a:fillRect/>
          </a:stretch>
        </p:blipFill>
        <p:spPr bwMode="auto">
          <a:xfrm>
            <a:off x="7521158" y="5837520"/>
            <a:ext cx="1693067" cy="707885"/>
          </a:xfrm>
          <a:prstGeom prst="rect">
            <a:avLst/>
          </a:prstGeom>
          <a:noFill/>
        </p:spPr>
      </p:pic>
      <p:sp>
        <p:nvSpPr>
          <p:cNvPr id="9" name="אליפסה 8"/>
          <p:cNvSpPr/>
          <p:nvPr/>
        </p:nvSpPr>
        <p:spPr>
          <a:xfrm>
            <a:off x="8417743" y="4614906"/>
            <a:ext cx="214314" cy="142876"/>
          </a:xfrm>
          <a:prstGeom prst="ellipse">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הסבר אליפטי 9"/>
          <p:cNvSpPr/>
          <p:nvPr/>
        </p:nvSpPr>
        <p:spPr>
          <a:xfrm>
            <a:off x="2122281" y="4853373"/>
            <a:ext cx="5054591" cy="1692032"/>
          </a:xfrm>
          <a:prstGeom prst="wedgeEllipseCallout">
            <a:avLst>
              <a:gd name="adj1" fmla="val 59478"/>
              <a:gd name="adj2" fmla="val -4203"/>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rgbClr val="002060"/>
                </a:solidFill>
              </a:rPr>
              <a:t>דוד, ספר זה כתוב באותיות קידוש לבנה יהיה לך יותר קל לקרוא בו</a:t>
            </a:r>
            <a:endParaRPr lang="he-IL" sz="3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331640" y="116632"/>
            <a:ext cx="8136904" cy="558964"/>
          </a:xfrm>
        </p:spPr>
        <p:txBody>
          <a:bodyPr>
            <a:normAutofit fontScale="90000"/>
          </a:bodyPr>
          <a:lstStyle/>
          <a:p>
            <a:pPr algn="ctr"/>
            <a:r>
              <a:rPr lang="he-IL" b="1" dirty="0">
                <a:solidFill>
                  <a:srgbClr val="002060"/>
                </a:solidFill>
                <a:cs typeface="+mn-cs"/>
              </a:rPr>
              <a:t>גשם בזכות</a:t>
            </a:r>
            <a:r>
              <a:rPr lang="en-US" b="1" dirty="0">
                <a:solidFill>
                  <a:srgbClr val="002060"/>
                </a:solidFill>
                <a:cs typeface="+mn-cs"/>
              </a:rPr>
              <a:t> </a:t>
            </a:r>
            <a:r>
              <a:rPr lang="he-IL" b="1" dirty="0">
                <a:solidFill>
                  <a:srgbClr val="002060"/>
                </a:solidFill>
                <a:cs typeface="+mn-cs"/>
              </a:rPr>
              <a:t> תפילה</a:t>
            </a:r>
            <a:r>
              <a:rPr lang="he-IL" dirty="0">
                <a:solidFill>
                  <a:srgbClr val="002060"/>
                </a:solidFill>
                <a:cs typeface="+mn-cs"/>
              </a:rPr>
              <a:t/>
            </a:r>
            <a:br>
              <a:rPr lang="he-IL" dirty="0">
                <a:solidFill>
                  <a:srgbClr val="002060"/>
                </a:solidFill>
                <a:cs typeface="+mn-cs"/>
              </a:rPr>
            </a:br>
            <a:r>
              <a:rPr lang="ar-SA" sz="2000" b="1" dirty="0" err="1">
                <a:solidFill>
                  <a:srgbClr val="002060"/>
                </a:solidFill>
                <a:cs typeface="+mn-cs"/>
              </a:rPr>
              <a:t>מעובד</a:t>
            </a:r>
            <a:r>
              <a:rPr lang="ar-SA" sz="2000" b="1" dirty="0">
                <a:solidFill>
                  <a:srgbClr val="002060"/>
                </a:solidFill>
                <a:cs typeface="+mn-cs"/>
              </a:rPr>
              <a:t> </a:t>
            </a:r>
            <a:r>
              <a:rPr lang="ar-SA" sz="2000" b="1" dirty="0" err="1">
                <a:solidFill>
                  <a:srgbClr val="002060"/>
                </a:solidFill>
                <a:cs typeface="+mn-cs"/>
              </a:rPr>
              <a:t>על</a:t>
            </a:r>
            <a:r>
              <a:rPr lang="ar-SA" sz="2000" b="1" dirty="0">
                <a:solidFill>
                  <a:srgbClr val="002060"/>
                </a:solidFill>
                <a:cs typeface="+mn-cs"/>
              </a:rPr>
              <a:t> </a:t>
            </a:r>
            <a:r>
              <a:rPr lang="ar-SA" sz="2000" b="1" dirty="0" err="1">
                <a:solidFill>
                  <a:srgbClr val="002060"/>
                </a:solidFill>
                <a:cs typeface="+mn-cs"/>
              </a:rPr>
              <a:t>פי</a:t>
            </a:r>
            <a:r>
              <a:rPr lang="ar-SA" sz="2000" b="1" dirty="0">
                <a:solidFill>
                  <a:srgbClr val="002060"/>
                </a:solidFill>
                <a:cs typeface="+mn-cs"/>
              </a:rPr>
              <a:t> </a:t>
            </a:r>
            <a:r>
              <a:rPr lang="ar-SA" sz="2000" b="1" dirty="0" err="1">
                <a:solidFill>
                  <a:srgbClr val="002060"/>
                </a:solidFill>
                <a:cs typeface="+mn-cs"/>
              </a:rPr>
              <a:t>תלמוד</a:t>
            </a:r>
            <a:r>
              <a:rPr lang="ar-SA" sz="2000" b="1" dirty="0">
                <a:solidFill>
                  <a:srgbClr val="002060"/>
                </a:solidFill>
                <a:cs typeface="+mn-cs"/>
              </a:rPr>
              <a:t> </a:t>
            </a:r>
            <a:r>
              <a:rPr lang="ar-SA" sz="2000" b="1" dirty="0" err="1">
                <a:solidFill>
                  <a:srgbClr val="002060"/>
                </a:solidFill>
                <a:cs typeface="+mn-cs"/>
              </a:rPr>
              <a:t>הבבלי</a:t>
            </a:r>
            <a:r>
              <a:rPr lang="ar-SA" sz="2000" b="1" dirty="0">
                <a:solidFill>
                  <a:srgbClr val="002060"/>
                </a:solidFill>
                <a:cs typeface="+mn-cs"/>
              </a:rPr>
              <a:t>, </a:t>
            </a:r>
            <a:r>
              <a:rPr lang="ar-SA" sz="2000" b="1" dirty="0" err="1">
                <a:solidFill>
                  <a:srgbClr val="002060"/>
                </a:solidFill>
                <a:cs typeface="+mn-cs"/>
              </a:rPr>
              <a:t>מסכת</a:t>
            </a:r>
            <a:r>
              <a:rPr lang="ar-SA" sz="2000" b="1" dirty="0">
                <a:solidFill>
                  <a:srgbClr val="002060"/>
                </a:solidFill>
                <a:cs typeface="+mn-cs"/>
              </a:rPr>
              <a:t> </a:t>
            </a:r>
            <a:r>
              <a:rPr lang="ar-SA" sz="2000" b="1" dirty="0" err="1">
                <a:solidFill>
                  <a:srgbClr val="002060"/>
                </a:solidFill>
                <a:cs typeface="+mn-cs"/>
              </a:rPr>
              <a:t>תענית</a:t>
            </a:r>
            <a:r>
              <a:rPr lang="ar-SA" sz="2000" b="1" dirty="0">
                <a:solidFill>
                  <a:srgbClr val="002060"/>
                </a:solidFill>
                <a:cs typeface="+mn-cs"/>
              </a:rPr>
              <a:t>, </a:t>
            </a:r>
            <a:r>
              <a:rPr lang="ar-SA" sz="2000" b="1" dirty="0" err="1">
                <a:solidFill>
                  <a:srgbClr val="002060"/>
                </a:solidFill>
                <a:cs typeface="+mn-cs"/>
              </a:rPr>
              <a:t>דך</a:t>
            </a:r>
            <a:r>
              <a:rPr lang="ar-SA" sz="2000" b="1" dirty="0">
                <a:solidFill>
                  <a:srgbClr val="002060"/>
                </a:solidFill>
                <a:cs typeface="+mn-cs"/>
              </a:rPr>
              <a:t> </a:t>
            </a:r>
            <a:r>
              <a:rPr lang="ar-SA" sz="2000" b="1" dirty="0" err="1">
                <a:solidFill>
                  <a:srgbClr val="002060"/>
                </a:solidFill>
                <a:cs typeface="+mn-cs"/>
              </a:rPr>
              <a:t>כג</a:t>
            </a:r>
            <a:r>
              <a:rPr lang="ar-SA" sz="2000" b="1" dirty="0">
                <a:solidFill>
                  <a:srgbClr val="002060"/>
                </a:solidFill>
                <a:cs typeface="+mn-cs"/>
              </a:rPr>
              <a:t>, </a:t>
            </a:r>
            <a:r>
              <a:rPr lang="ar-SA" sz="2000" b="1" dirty="0" err="1">
                <a:solidFill>
                  <a:srgbClr val="002060"/>
                </a:solidFill>
                <a:cs typeface="+mn-cs"/>
              </a:rPr>
              <a:t>עמוד</a:t>
            </a:r>
            <a:r>
              <a:rPr lang="ar-SA" sz="2000" b="1" dirty="0">
                <a:solidFill>
                  <a:srgbClr val="002060"/>
                </a:solidFill>
                <a:cs typeface="+mn-cs"/>
              </a:rPr>
              <a:t> ב</a:t>
            </a:r>
            <a:r>
              <a:rPr lang="en-US" sz="2000" dirty="0">
                <a:solidFill>
                  <a:srgbClr val="002060"/>
                </a:solidFill>
                <a:cs typeface="+mn-cs"/>
              </a:rPr>
              <a:t/>
            </a:r>
            <a:br>
              <a:rPr lang="en-US" sz="2000" dirty="0">
                <a:solidFill>
                  <a:srgbClr val="002060"/>
                </a:solidFill>
                <a:cs typeface="+mn-cs"/>
              </a:rPr>
            </a:br>
            <a:r>
              <a:rPr lang="he-IL" sz="2000" b="1" dirty="0">
                <a:solidFill>
                  <a:srgbClr val="002060"/>
                </a:solidFill>
                <a:cs typeface="+mn-cs"/>
              </a:rPr>
              <a:t/>
            </a:r>
            <a:br>
              <a:rPr lang="he-IL" sz="2000" b="1" dirty="0">
                <a:solidFill>
                  <a:srgbClr val="002060"/>
                </a:solidFill>
                <a:cs typeface="+mn-cs"/>
              </a:rPr>
            </a:br>
            <a:r>
              <a:rPr lang="he-IL" b="1" dirty="0">
                <a:solidFill>
                  <a:srgbClr val="002060"/>
                </a:solidFill>
                <a:cs typeface="+mn-cs"/>
              </a:rPr>
              <a:t/>
            </a:r>
            <a:br>
              <a:rPr lang="he-IL" b="1" dirty="0">
                <a:solidFill>
                  <a:srgbClr val="002060"/>
                </a:solidFill>
                <a:cs typeface="+mn-cs"/>
              </a:rPr>
            </a:br>
            <a:r>
              <a:rPr lang="he-IL" b="1" dirty="0">
                <a:solidFill>
                  <a:srgbClr val="002060"/>
                </a:solidFill>
                <a:cs typeface="+mn-cs"/>
              </a:rPr>
              <a:t/>
            </a:r>
            <a:br>
              <a:rPr lang="he-IL" b="1" dirty="0">
                <a:solidFill>
                  <a:srgbClr val="002060"/>
                </a:solidFill>
                <a:cs typeface="+mn-cs"/>
              </a:rPr>
            </a:br>
            <a:r>
              <a:rPr lang="he-IL" b="1" dirty="0">
                <a:solidFill>
                  <a:srgbClr val="002060"/>
                </a:solidFill>
                <a:cs typeface="+mn-cs"/>
              </a:rPr>
              <a:t/>
            </a:r>
            <a:br>
              <a:rPr lang="he-IL" b="1" dirty="0">
                <a:solidFill>
                  <a:srgbClr val="002060"/>
                </a:solidFill>
                <a:cs typeface="+mn-cs"/>
              </a:rPr>
            </a:br>
            <a:r>
              <a:rPr lang="he-IL" dirty="0"/>
              <a:t> </a:t>
            </a:r>
          </a:p>
        </p:txBody>
      </p:sp>
      <p:sp>
        <p:nvSpPr>
          <p:cNvPr id="5" name="TextBox 4"/>
          <p:cNvSpPr txBox="1"/>
          <p:nvPr/>
        </p:nvSpPr>
        <p:spPr>
          <a:xfrm>
            <a:off x="1259632" y="1628800"/>
            <a:ext cx="7786742" cy="4614661"/>
          </a:xfrm>
          <a:prstGeom prst="rect">
            <a:avLst/>
          </a:prstGeom>
          <a:noFill/>
        </p:spPr>
        <p:txBody>
          <a:bodyPr wrap="square" rtlCol="1">
            <a:spAutoFit/>
          </a:bodyPr>
          <a:lstStyle/>
          <a:p>
            <a:pPr algn="r">
              <a:lnSpc>
                <a:spcPct val="150000"/>
              </a:lnSpc>
            </a:pPr>
            <a:r>
              <a:rPr lang="he-IL" dirty="0">
                <a:solidFill>
                  <a:srgbClr val="002060"/>
                </a:solidFill>
                <a:cs typeface="+mj-cs"/>
              </a:rPr>
              <a:t>חנן הנחבא היה נכדו של חוני המעגל.</a:t>
            </a:r>
          </a:p>
          <a:p>
            <a:pPr algn="r">
              <a:lnSpc>
                <a:spcPct val="150000"/>
              </a:lnSpc>
            </a:pPr>
            <a:r>
              <a:rPr lang="he-IL" dirty="0">
                <a:solidFill>
                  <a:srgbClr val="002060"/>
                </a:solidFill>
                <a:cs typeface="+mj-cs"/>
              </a:rPr>
              <a:t>בשנים של בצורת, שבהן לא ירד גשם, היו האנשים זקוקים לאדם בעל יכולת תפילה מיוחדת שיתפלל שירדו גשמים.</a:t>
            </a:r>
          </a:p>
          <a:p>
            <a:pPr algn="r">
              <a:lnSpc>
                <a:spcPct val="150000"/>
              </a:lnSpc>
            </a:pPr>
            <a:r>
              <a:rPr lang="he-IL" dirty="0">
                <a:solidFill>
                  <a:srgbClr val="002060"/>
                </a:solidFill>
                <a:cs typeface="+mj-cs"/>
              </a:rPr>
              <a:t>היו אז אנשים שולחים את הילדים הקטנים לביתו של חנן הנחבא, והם היו מבקשים ממנו:</a:t>
            </a:r>
          </a:p>
          <a:p>
            <a:pPr algn="r">
              <a:lnSpc>
                <a:spcPct val="150000"/>
              </a:lnSpc>
            </a:pPr>
            <a:r>
              <a:rPr lang="he-IL" dirty="0">
                <a:solidFill>
                  <a:srgbClr val="002060"/>
                </a:solidFill>
                <a:cs typeface="+mj-cs"/>
              </a:rPr>
              <a:t>"אבא, אבא, תן לנו גשם!"</a:t>
            </a:r>
            <a:endParaRPr lang="en-US" dirty="0">
              <a:solidFill>
                <a:srgbClr val="002060"/>
              </a:solidFill>
              <a:cs typeface="+mj-cs"/>
            </a:endParaRPr>
          </a:p>
          <a:p>
            <a:pPr algn="r">
              <a:lnSpc>
                <a:spcPct val="150000"/>
              </a:lnSpc>
            </a:pPr>
            <a:r>
              <a:rPr lang="he-IL" dirty="0">
                <a:solidFill>
                  <a:srgbClr val="002060"/>
                </a:solidFill>
                <a:cs typeface="+mj-cs"/>
              </a:rPr>
              <a:t>כשראה חנן את הילדים ושמע את בקשתם, ביקש מאלוקים:</a:t>
            </a:r>
          </a:p>
          <a:p>
            <a:pPr algn="r">
              <a:lnSpc>
                <a:spcPct val="150000"/>
              </a:lnSpc>
            </a:pPr>
            <a:r>
              <a:rPr lang="he-IL" dirty="0">
                <a:solidFill>
                  <a:srgbClr val="002060"/>
                </a:solidFill>
                <a:cs typeface="+mj-cs"/>
              </a:rPr>
              <a:t>"ריבונו של עולם, הורד לנו גשם עבור הילדים הקטנים, שלא מבחינים ביני-אבא שלא יכול להוריד גשם, לבינך-האבא שמוריד גשם באמת"</a:t>
            </a:r>
            <a:endParaRPr lang="en-US" dirty="0">
              <a:solidFill>
                <a:srgbClr val="002060"/>
              </a:solidFill>
              <a:cs typeface="+mj-cs"/>
            </a:endParaRPr>
          </a:p>
          <a:p>
            <a:pPr algn="r">
              <a:lnSpc>
                <a:spcPct val="150000"/>
              </a:lnSpc>
            </a:pPr>
            <a:r>
              <a:rPr lang="he-IL" dirty="0">
                <a:solidFill>
                  <a:srgbClr val="002060"/>
                </a:solidFill>
                <a:cs typeface="+mj-cs"/>
              </a:rPr>
              <a:t>מיד החלו גשמי ברכה לרדת.</a:t>
            </a:r>
          </a:p>
          <a:p>
            <a:pPr algn="r">
              <a:lnSpc>
                <a:spcPct val="150000"/>
              </a:lnSpc>
            </a:pPr>
            <a:r>
              <a:rPr lang="he-IL" dirty="0">
                <a:solidFill>
                  <a:srgbClr val="002060"/>
                </a:solidFill>
                <a:cs typeface="+mj-cs"/>
              </a:rPr>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28596" y="857232"/>
            <a:ext cx="8229600" cy="1143000"/>
          </a:xfrm>
        </p:spPr>
        <p:txBody>
          <a:bodyPr>
            <a:normAutofit fontScale="90000"/>
          </a:bodyPr>
          <a:lstStyle/>
          <a:p>
            <a:pPr algn="ctr"/>
            <a:r>
              <a:rPr lang="he-IL" b="1" dirty="0">
                <a:solidFill>
                  <a:srgbClr val="002060"/>
                </a:solidFill>
                <a:cs typeface="+mn-cs"/>
              </a:rPr>
              <a:t>המורה והבריכה</a:t>
            </a:r>
            <a:r>
              <a:rPr lang="en-US" dirty="0">
                <a:solidFill>
                  <a:srgbClr val="002060"/>
                </a:solidFill>
              </a:rPr>
              <a:t/>
            </a:r>
            <a:br>
              <a:rPr lang="en-US" dirty="0">
                <a:solidFill>
                  <a:srgbClr val="002060"/>
                </a:solidFill>
              </a:rPr>
            </a:br>
            <a:r>
              <a:rPr lang="he-IL" sz="2200" u="sng" dirty="0">
                <a:solidFill>
                  <a:srgbClr val="002060"/>
                </a:solidFill>
              </a:rPr>
              <a:t>מעובד על פי תלמוד בבלי, מסכת תענית, דף כ"ד, עמוד א</a:t>
            </a:r>
            <a:r>
              <a:rPr lang="he-IL" sz="2200" dirty="0">
                <a:solidFill>
                  <a:srgbClr val="002060"/>
                </a:solidFill>
              </a:rPr>
              <a:t>: </a:t>
            </a:r>
            <a:r>
              <a:rPr lang="en-US" dirty="0">
                <a:solidFill>
                  <a:srgbClr val="002060"/>
                </a:solidFill>
              </a:rPr>
              <a:t/>
            </a:r>
            <a:br>
              <a:rPr lang="en-US" dirty="0">
                <a:solidFill>
                  <a:srgbClr val="002060"/>
                </a:solidFill>
              </a:rPr>
            </a:br>
            <a:endParaRPr lang="he-IL" dirty="0">
              <a:solidFill>
                <a:srgbClr val="002060"/>
              </a:solidFill>
            </a:endParaRPr>
          </a:p>
        </p:txBody>
      </p:sp>
      <p:sp>
        <p:nvSpPr>
          <p:cNvPr id="3" name="מציין מיקום תוכן 2"/>
          <p:cNvSpPr>
            <a:spLocks noGrp="1"/>
          </p:cNvSpPr>
          <p:nvPr>
            <p:ph idx="1"/>
          </p:nvPr>
        </p:nvSpPr>
        <p:spPr>
          <a:xfrm>
            <a:off x="3286116" y="1214422"/>
            <a:ext cx="5400684" cy="5643578"/>
          </a:xfrm>
        </p:spPr>
        <p:txBody>
          <a:bodyPr>
            <a:normAutofit/>
          </a:bodyPr>
          <a:lstStyle/>
          <a:p>
            <a:endParaRPr lang="he-IL" dirty="0"/>
          </a:p>
          <a:p>
            <a:pPr>
              <a:buNone/>
            </a:pPr>
            <a:r>
              <a:rPr lang="he-IL" dirty="0">
                <a:solidFill>
                  <a:srgbClr val="002060"/>
                </a:solidFill>
              </a:rPr>
              <a:t>רב הזדמן למקום אחד (שהיה שרוי בבצורת).</a:t>
            </a:r>
            <a:endParaRPr lang="en-US" dirty="0">
              <a:solidFill>
                <a:srgbClr val="002060"/>
              </a:solidFill>
            </a:endParaRPr>
          </a:p>
          <a:p>
            <a:pPr>
              <a:buNone/>
            </a:pPr>
            <a:r>
              <a:rPr lang="he-IL" dirty="0">
                <a:solidFill>
                  <a:srgbClr val="002060"/>
                </a:solidFill>
              </a:rPr>
              <a:t>גזר תענית (צום ותפילה) ולא בא הגשם.</a:t>
            </a:r>
            <a:endParaRPr lang="en-US" dirty="0">
              <a:solidFill>
                <a:srgbClr val="002060"/>
              </a:solidFill>
            </a:endParaRPr>
          </a:p>
          <a:p>
            <a:pPr>
              <a:buNone/>
            </a:pPr>
            <a:r>
              <a:rPr lang="en-US" dirty="0">
                <a:solidFill>
                  <a:srgbClr val="002060"/>
                </a:solidFill>
              </a:rPr>
              <a:t/>
            </a:r>
            <a:br>
              <a:rPr lang="en-US" dirty="0">
                <a:solidFill>
                  <a:srgbClr val="002060"/>
                </a:solidFill>
              </a:rPr>
            </a:br>
            <a:r>
              <a:rPr lang="he-IL" dirty="0">
                <a:solidFill>
                  <a:srgbClr val="002060"/>
                </a:solidFill>
              </a:rPr>
              <a:t>ירד לפניו שליח הציבור.</a:t>
            </a:r>
            <a:r>
              <a:rPr lang="en-US" dirty="0">
                <a:solidFill>
                  <a:srgbClr val="002060"/>
                </a:solidFill>
              </a:rPr>
              <a:t/>
            </a:r>
            <a:br>
              <a:rPr lang="en-US" dirty="0">
                <a:solidFill>
                  <a:srgbClr val="002060"/>
                </a:solidFill>
              </a:rPr>
            </a:br>
            <a:r>
              <a:rPr lang="he-IL" dirty="0">
                <a:solidFill>
                  <a:srgbClr val="002060"/>
                </a:solidFill>
              </a:rPr>
              <a:t>אמר "משיב הרוח", ונשבה הרוח</a:t>
            </a:r>
            <a:r>
              <a:rPr lang="en-US" dirty="0">
                <a:solidFill>
                  <a:srgbClr val="002060"/>
                </a:solidFill>
              </a:rPr>
              <a:t>. </a:t>
            </a:r>
            <a:br>
              <a:rPr lang="en-US" dirty="0">
                <a:solidFill>
                  <a:srgbClr val="002060"/>
                </a:solidFill>
              </a:rPr>
            </a:br>
            <a:r>
              <a:rPr lang="he-IL" dirty="0">
                <a:solidFill>
                  <a:srgbClr val="002060"/>
                </a:solidFill>
              </a:rPr>
              <a:t>אמר "מוריד הגשם", ובא הגשם</a:t>
            </a:r>
            <a:r>
              <a:rPr lang="en-US" dirty="0">
                <a:solidFill>
                  <a:srgbClr val="002060"/>
                </a:solidFill>
              </a:rPr>
              <a:t>. </a:t>
            </a:r>
            <a:endParaRPr lang="he-IL" dirty="0">
              <a:solidFill>
                <a:srgbClr val="002060"/>
              </a:solidFill>
            </a:endParaRPr>
          </a:p>
          <a:p>
            <a:pPr>
              <a:buNone/>
            </a:pPr>
            <a:r>
              <a:rPr lang="en-US" dirty="0">
                <a:solidFill>
                  <a:srgbClr val="002060"/>
                </a:solidFill>
              </a:rPr>
              <a:t/>
            </a:r>
            <a:br>
              <a:rPr lang="en-US" dirty="0">
                <a:solidFill>
                  <a:srgbClr val="002060"/>
                </a:solidFill>
              </a:rPr>
            </a:br>
            <a:r>
              <a:rPr lang="he-IL" dirty="0">
                <a:solidFill>
                  <a:srgbClr val="002060"/>
                </a:solidFill>
              </a:rPr>
              <a:t>אמר לו: מהם מעשיך המקנים לך את הזכות, שבזכותך יורדים גשמים?</a:t>
            </a:r>
          </a:p>
          <a:p>
            <a:pPr>
              <a:buNone/>
            </a:pPr>
            <a:r>
              <a:rPr lang="en-US" dirty="0">
                <a:solidFill>
                  <a:srgbClr val="002060"/>
                </a:solidFill>
              </a:rPr>
              <a:t/>
            </a:r>
            <a:br>
              <a:rPr lang="en-US" dirty="0">
                <a:solidFill>
                  <a:srgbClr val="002060"/>
                </a:solidFill>
              </a:rPr>
            </a:br>
            <a:r>
              <a:rPr lang="he-IL" dirty="0">
                <a:solidFill>
                  <a:srgbClr val="002060"/>
                </a:solidFill>
              </a:rPr>
              <a:t>אמר לו: מורה אני, ואני מלמד בני עניים כבני עשירים, וכל מי שלא אפשר לו לשלם, אינני לוקח ממנו דבר. ויש לי בריכה של דגים, וכל מי שמתקשה בלימוד, אני משחד אותו בהם, ומסדר לו ומפייס לו עד שבא וקורא.</a:t>
            </a:r>
            <a:endParaRPr lang="en-US" dirty="0">
              <a:solidFill>
                <a:srgbClr val="002060"/>
              </a:solidFill>
            </a:endParaRPr>
          </a:p>
          <a:p>
            <a:endParaRPr lang="he-IL" dirty="0">
              <a:solidFill>
                <a:srgbClr val="002060"/>
              </a:solidFill>
            </a:endParaRPr>
          </a:p>
        </p:txBody>
      </p:sp>
      <p:pic>
        <p:nvPicPr>
          <p:cNvPr id="4" name="תמונה 4" descr="C:\Users\owner\AppData\Local\Microsoft\Windows\Temporary Internet Files\Content.IE5\5URI1PEC\2 (2).jpg"/>
          <p:cNvPicPr>
            <a:picLocks noChangeAspect="1" noChangeArrowheads="1"/>
          </p:cNvPicPr>
          <p:nvPr/>
        </p:nvPicPr>
        <p:blipFill>
          <a:blip r:embed="rId3"/>
          <a:srcRect/>
          <a:stretch>
            <a:fillRect/>
          </a:stretch>
        </p:blipFill>
        <p:spPr bwMode="auto">
          <a:xfrm>
            <a:off x="714348" y="3429000"/>
            <a:ext cx="2286016" cy="2571768"/>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עשן מתפתל">
  <a:themeElements>
    <a:clrScheme name="עשן מתפתל">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עשן מתפתל">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עשן מתפתל">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10755</TotalTime>
  <Words>1717</Words>
  <Application>Microsoft Office PowerPoint</Application>
  <PresentationFormat>‫הצגה על המסך (4:3)</PresentationFormat>
  <Paragraphs>232</Paragraphs>
  <Slides>23</Slides>
  <Notes>23</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23</vt:i4>
      </vt:variant>
    </vt:vector>
  </HeadingPairs>
  <TitlesOfParts>
    <vt:vector size="30" baseType="lpstr">
      <vt:lpstr>Arial</vt:lpstr>
      <vt:lpstr>Calibri</vt:lpstr>
      <vt:lpstr>Century Gothic</vt:lpstr>
      <vt:lpstr>Gisha</vt:lpstr>
      <vt:lpstr>Tahoma</vt:lpstr>
      <vt:lpstr>Wingdings 3</vt:lpstr>
      <vt:lpstr>עשן מתפתל</vt:lpstr>
      <vt:lpstr>מצגת של PowerPoint‏</vt:lpstr>
      <vt:lpstr>ברכנו               מילים: מהתפילה                                          לחן: אביהו מדינה</vt:lpstr>
      <vt:lpstr>חודש מרחשוון </vt:lpstr>
      <vt:lpstr>חודש מר-חשוון </vt:lpstr>
      <vt:lpstr>חודש מרחשוון </vt:lpstr>
      <vt:lpstr>מצגת של PowerPoint‏</vt:lpstr>
      <vt:lpstr>מצגת של PowerPoint‏</vt:lpstr>
      <vt:lpstr>הגשם בתפילת שמונה עשרה </vt:lpstr>
      <vt:lpstr>מצגת של PowerPoint‏</vt:lpstr>
      <vt:lpstr>מצגת של PowerPoint‏</vt:lpstr>
      <vt:lpstr>מצגת של PowerPoint‏</vt:lpstr>
      <vt:lpstr>כוחה של תפילה</vt:lpstr>
      <vt:lpstr>          כוחה של תפילה אין תפילה שחוזרת ריקם   </vt:lpstr>
      <vt:lpstr>שאילת גשמים –בקשת גשמים </vt:lpstr>
      <vt:lpstr>שאלת גשמים בברכת השנים מ- ז' מרחשוון </vt:lpstr>
      <vt:lpstr>שאלת גשמים בברכת השנים מ- ז' מרחשוון </vt:lpstr>
      <vt:lpstr>לסיכום </vt:lpstr>
      <vt:lpstr> "..וְהוֹרַדְתִּי הַגֶּשֶׁם בְּעִתּו  גִּשְׁמֵי בְרָכָה יִהְיוּ"  יחזקאל לד כו </vt:lpstr>
      <vt:lpstr>  "..וְהוֹרַדְתִּי הַגֶּשֶׁם בְּעִתּו  גִּשְׁמֵי בְרָכָה יִהְיוּ"          .    </vt:lpstr>
      <vt:lpstr>אותיות טל ומטר – ביטוי המתייחס לאותיות קטנות  </vt:lpstr>
      <vt:lpstr>     ביטוי המתייחס לאותיות גדולות </vt:lpstr>
      <vt:lpstr>גשם בזכות  תפילה מעובד על פי תלמוד הבבלי, מסכת תענית, דך כג, עמוד ב      </vt:lpstr>
      <vt:lpstr>המורה והבריכה מעובד על פי תלמוד בבלי, מסכת תענית, דף כ"ד, עמוד א: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חודש מרחשוון</dc:title>
  <dc:creator>Zehava</dc:creator>
  <cp:lastModifiedBy>user</cp:lastModifiedBy>
  <cp:revision>178</cp:revision>
  <dcterms:created xsi:type="dcterms:W3CDTF">2020-10-10T16:39:41Z</dcterms:created>
  <dcterms:modified xsi:type="dcterms:W3CDTF">2020-10-22T07:36:00Z</dcterms:modified>
</cp:coreProperties>
</file>